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8" r:id="rId6"/>
    <p:sldId id="269" r:id="rId7"/>
    <p:sldId id="283" r:id="rId8"/>
    <p:sldId id="284" r:id="rId9"/>
    <p:sldId id="282" r:id="rId10"/>
    <p:sldId id="285" r:id="rId11"/>
    <p:sldId id="261" r:id="rId12"/>
    <p:sldId id="263" r:id="rId13"/>
    <p:sldId id="267" r:id="rId14"/>
    <p:sldId id="264" r:id="rId15"/>
    <p:sldId id="271" r:id="rId16"/>
    <p:sldId id="270" r:id="rId17"/>
    <p:sldId id="274" r:id="rId18"/>
    <p:sldId id="275" r:id="rId19"/>
    <p:sldId id="272" r:id="rId20"/>
    <p:sldId id="265" r:id="rId21"/>
    <p:sldId id="266" r:id="rId22"/>
    <p:sldId id="276" r:id="rId23"/>
    <p:sldId id="278" r:id="rId24"/>
    <p:sldId id="280" r:id="rId25"/>
    <p:sldId id="279" r:id="rId26"/>
    <p:sldId id="286"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7" d="100"/>
          <a:sy n="117" d="100"/>
        </p:scale>
        <p:origin x="126"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FC416C-586B-80B0-E2C0-B7C2C24D120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CDD6DDF-E091-3024-D230-CAA81E9B8E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FDD10DA-96C9-3DAE-103E-74F9DADBAB93}"/>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5" name="Espace réservé du pied de page 4">
            <a:extLst>
              <a:ext uri="{FF2B5EF4-FFF2-40B4-BE49-F238E27FC236}">
                <a16:creationId xmlns:a16="http://schemas.microsoft.com/office/drawing/2014/main" id="{27C10B96-8928-39F6-0417-FD8A847988C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F6B3E1-4BE0-0D55-6583-9C00AE2847D0}"/>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401776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14F24-98E0-67DC-B535-5D2F1AC2DF8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24F115D-2D31-30DC-EA0C-B7936FC52A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9F01505-9686-301E-E950-94B4D113B68F}"/>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5" name="Espace réservé du pied de page 4">
            <a:extLst>
              <a:ext uri="{FF2B5EF4-FFF2-40B4-BE49-F238E27FC236}">
                <a16:creationId xmlns:a16="http://schemas.microsoft.com/office/drawing/2014/main" id="{ED1BE950-F466-13C2-2380-0CA554296F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FB51A0F-7D89-464B-199D-8F4B4BE2A6D2}"/>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312427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E840CEE-1D7E-8C15-E976-69086BAA38A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892F46D-BAD7-CD37-9007-5E84F98CC5B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3FBE77-BBCE-11BA-D174-18B98651ACEA}"/>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5" name="Espace réservé du pied de page 4">
            <a:extLst>
              <a:ext uri="{FF2B5EF4-FFF2-40B4-BE49-F238E27FC236}">
                <a16:creationId xmlns:a16="http://schemas.microsoft.com/office/drawing/2014/main" id="{AC6AF1A6-14BB-0471-A2D8-0AB2EC7190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74C6873-3BC1-E8DF-93A5-6222B9AB20CD}"/>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52212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0D2F67-DD4E-0433-F847-78703AD7CC8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7106A04-77EA-705A-6F34-A172A8BCAF0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AA5F172-E7D9-6B9B-77CD-2EF9AD37D6E1}"/>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5" name="Espace réservé du pied de page 4">
            <a:extLst>
              <a:ext uri="{FF2B5EF4-FFF2-40B4-BE49-F238E27FC236}">
                <a16:creationId xmlns:a16="http://schemas.microsoft.com/office/drawing/2014/main" id="{391F4345-1632-EFB7-06FE-5F59D7087C5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ACF7035-2307-1666-E72B-C6C5ADCD9C9D}"/>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188793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E9D619-4AAA-8A67-29CE-9C1D4BC1CA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B441BDE-FE7F-588F-20B6-DFD43953E6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65361D8-C6BB-1C1E-4769-39ED30BBED91}"/>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5" name="Espace réservé du pied de page 4">
            <a:extLst>
              <a:ext uri="{FF2B5EF4-FFF2-40B4-BE49-F238E27FC236}">
                <a16:creationId xmlns:a16="http://schemas.microsoft.com/office/drawing/2014/main" id="{9FB491B5-C8EE-62FB-C65D-614902FE0E5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2F99E3A-403B-3917-3909-5FD9D411A0A4}"/>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98948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70A53E7-71D2-8C67-8432-02F0E965592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51D3093-17B2-7B09-BE96-EAAB6B76B4B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468DFD4-358E-61CC-7A4F-4D815F76A71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079E12-2F4B-AFA9-E8A1-464FC2E86D32}"/>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6" name="Espace réservé du pied de page 5">
            <a:extLst>
              <a:ext uri="{FF2B5EF4-FFF2-40B4-BE49-F238E27FC236}">
                <a16:creationId xmlns:a16="http://schemas.microsoft.com/office/drawing/2014/main" id="{24D5BD58-2758-9C3F-B6BB-2FCC287AF62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B762796-0DD2-71CA-D094-53B1EFEAF39A}"/>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1216178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BA13F5-160D-8055-DAAD-4B82C2FA14A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CCC9B44-8E85-1562-88A3-0EF4B4B2F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DE6CC36-4D4A-E069-4A6B-DAA3BB5445B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FDF6FE4-383B-F206-4442-9CEA6D3769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AE68E2CD-FA43-154C-27EE-57BC18E7DF2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53A1DA4-3B0A-0129-93B7-639B75397E6C}"/>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8" name="Espace réservé du pied de page 7">
            <a:extLst>
              <a:ext uri="{FF2B5EF4-FFF2-40B4-BE49-F238E27FC236}">
                <a16:creationId xmlns:a16="http://schemas.microsoft.com/office/drawing/2014/main" id="{52989B3A-547F-34E1-E2C0-A94357452AA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6213D933-1BD6-B81C-D07A-19662A2CC027}"/>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2627651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2A6A33-210C-EA2A-3ED7-3C329F9E486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528808D-0627-3238-54C6-6A980BA2BDF6}"/>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4" name="Espace réservé du pied de page 3">
            <a:extLst>
              <a:ext uri="{FF2B5EF4-FFF2-40B4-BE49-F238E27FC236}">
                <a16:creationId xmlns:a16="http://schemas.microsoft.com/office/drawing/2014/main" id="{4F18D577-9420-7CF0-F6E9-3040FF75043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A276C3E8-0A58-C429-16C6-9F1F24C75416}"/>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414839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0E5B70C-376A-0801-26EA-AE7CE990B343}"/>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3" name="Espace réservé du pied de page 2">
            <a:extLst>
              <a:ext uri="{FF2B5EF4-FFF2-40B4-BE49-F238E27FC236}">
                <a16:creationId xmlns:a16="http://schemas.microsoft.com/office/drawing/2014/main" id="{00BE7380-D35A-74AA-850A-9943815E2681}"/>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62E939-A463-D5D6-1024-5E1EFF96263D}"/>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215893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2C8BFE-2AAF-0426-8848-865F1F5384C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4EF2988-2929-08E9-A479-23A68229AE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9E72720-CF8F-4A18-4610-1E888652A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ABD7577-0552-B3A2-EF32-ABF86A4C8EF2}"/>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6" name="Espace réservé du pied de page 5">
            <a:extLst>
              <a:ext uri="{FF2B5EF4-FFF2-40B4-BE49-F238E27FC236}">
                <a16:creationId xmlns:a16="http://schemas.microsoft.com/office/drawing/2014/main" id="{CC912DB8-9F8C-91E7-FAF4-4FA542D22AA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DD44096-29E1-A0BF-2958-A9A2390EDA5B}"/>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2689213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7E582-9421-50B0-331E-8EA80154173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63F8A42-EC69-D42C-E9FA-A75C1DCA07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10AA75A-D59F-1548-1041-2BFDF1C3C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58F7041-CAD4-05AF-0CD2-DD737A6354CD}"/>
              </a:ext>
            </a:extLst>
          </p:cNvPr>
          <p:cNvSpPr>
            <a:spLocks noGrp="1"/>
          </p:cNvSpPr>
          <p:nvPr>
            <p:ph type="dt" sz="half" idx="10"/>
          </p:nvPr>
        </p:nvSpPr>
        <p:spPr/>
        <p:txBody>
          <a:bodyPr/>
          <a:lstStyle/>
          <a:p>
            <a:fld id="{E4F4BDE1-A731-45B9-B42A-09BAC3886FB8}" type="datetimeFigureOut">
              <a:rPr lang="fr-FR" smtClean="0"/>
              <a:t>25/08/2025</a:t>
            </a:fld>
            <a:endParaRPr lang="fr-FR"/>
          </a:p>
        </p:txBody>
      </p:sp>
      <p:sp>
        <p:nvSpPr>
          <p:cNvPr id="6" name="Espace réservé du pied de page 5">
            <a:extLst>
              <a:ext uri="{FF2B5EF4-FFF2-40B4-BE49-F238E27FC236}">
                <a16:creationId xmlns:a16="http://schemas.microsoft.com/office/drawing/2014/main" id="{5C263DD9-179D-0E53-C63E-D9051C9EE7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4F1F133-D2BA-9B98-6CB4-B4E669E6B541}"/>
              </a:ext>
            </a:extLst>
          </p:cNvPr>
          <p:cNvSpPr>
            <a:spLocks noGrp="1"/>
          </p:cNvSpPr>
          <p:nvPr>
            <p:ph type="sldNum" sz="quarter" idx="12"/>
          </p:nvPr>
        </p:nvSpPr>
        <p:spPr/>
        <p:txBody>
          <a:bodyPr/>
          <a:lstStyle/>
          <a:p>
            <a:fld id="{B99FF17F-B26D-4D1E-BC59-42CC2205900B}" type="slidenum">
              <a:rPr lang="fr-FR" smtClean="0"/>
              <a:t>‹N°›</a:t>
            </a:fld>
            <a:endParaRPr lang="fr-FR"/>
          </a:p>
        </p:txBody>
      </p:sp>
    </p:spTree>
    <p:extLst>
      <p:ext uri="{BB962C8B-B14F-4D97-AF65-F5344CB8AC3E}">
        <p14:creationId xmlns:p14="http://schemas.microsoft.com/office/powerpoint/2010/main" val="2745517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11DED71-510D-E7C2-6D2E-9B78F31C20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0A635D-6FAB-2BB1-567E-EA34AD0774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8A4BC1-E1D1-598F-354E-5E43071E31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F4BDE1-A731-45B9-B42A-09BAC3886FB8}" type="datetimeFigureOut">
              <a:rPr lang="fr-FR" smtClean="0"/>
              <a:t>25/08/2025</a:t>
            </a:fld>
            <a:endParaRPr lang="fr-FR"/>
          </a:p>
        </p:txBody>
      </p:sp>
      <p:sp>
        <p:nvSpPr>
          <p:cNvPr id="5" name="Espace réservé du pied de page 4">
            <a:extLst>
              <a:ext uri="{FF2B5EF4-FFF2-40B4-BE49-F238E27FC236}">
                <a16:creationId xmlns:a16="http://schemas.microsoft.com/office/drawing/2014/main" id="{05D3CBEF-29C7-960A-EA69-9F6E1EEA2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32BB810-4BB5-77D3-369E-0EBB7ABE6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FF17F-B26D-4D1E-BC59-42CC2205900B}" type="slidenum">
              <a:rPr lang="fr-FR" smtClean="0"/>
              <a:t>‹N°›</a:t>
            </a:fld>
            <a:endParaRPr lang="fr-FR"/>
          </a:p>
        </p:txBody>
      </p:sp>
    </p:spTree>
    <p:extLst>
      <p:ext uri="{BB962C8B-B14F-4D97-AF65-F5344CB8AC3E}">
        <p14:creationId xmlns:p14="http://schemas.microsoft.com/office/powerpoint/2010/main" val="3675752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r0keb.github.io/posts/Bypassing-kASLR-via-Cache-Timing"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blackhat.com/docs/us-17/wednesday/us-17-Schenk-Taking-Windows-10-Kernel-Exploitation-To-The-Next-Level%E2%80%93Leveraging-Write-What-Where-Vulnerabilities-In-Creators-Update.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connormcgarr.github.io/hvci"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indows-internals.com/cet-on-windows" TargetMode="External"/><Relationship Id="rId2" Type="http://schemas.openxmlformats.org/officeDocument/2006/relationships/hyperlink" Target="https://learn.microsoft.com/en-us/windows-server/security/kernel-mode-hardware-stack-protection"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jJfbFj_-ses"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https://r0keb.github.io/posts/PatchGuard-Internal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hyperlink" Target="https://windows-internals.com/one-i-o-ring-to-rule-them-all-a-full-read-write-exploit-primitive-on-windows-11"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aka.ms/VulnerableDriverBlockList" TargetMode="External"/><Relationship Id="rId2" Type="http://schemas.openxmlformats.org/officeDocument/2006/relationships/hyperlink" Target="https://learn.microsoft.com/en-us/windows/security/application-security/application-control/app-control-for-business/design/microsoft-recommended-driver-block-rules"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learn.microsoft.com/en-us/windows/win32/secbp/control-flow-guard"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onnormcgarr.github.io/x64-Kernel-Shellcode-Revisited-and-SMEP-Bypas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370693" y="1769540"/>
            <a:ext cx="9440034" cy="4672081"/>
          </a:xfrm>
        </p:spPr>
        <p:txBody>
          <a:bodyPr>
            <a:normAutofit/>
          </a:bodyPr>
          <a:lstStyle/>
          <a:p>
            <a:r>
              <a:rPr lang="fr-FR">
                <a:solidFill>
                  <a:schemeClr val="bg1"/>
                </a:solidFill>
              </a:rPr>
              <a:t>Windows kernel attacks, protections and bypass</a:t>
            </a:r>
            <a:br>
              <a:rPr lang="fr-FR">
                <a:solidFill>
                  <a:schemeClr val="bg1"/>
                </a:solidFill>
              </a:rPr>
            </a:br>
            <a:br>
              <a:rPr lang="fr-FR">
                <a:solidFill>
                  <a:schemeClr val="bg1"/>
                </a:solidFill>
              </a:rPr>
            </a:br>
            <a:br>
              <a:rPr lang="fr-FR">
                <a:solidFill>
                  <a:schemeClr val="bg1"/>
                </a:solidFill>
              </a:rPr>
            </a:br>
            <a:r>
              <a:rPr lang="fr-FR" sz="2700">
                <a:solidFill>
                  <a:schemeClr val="bg1"/>
                </a:solidFill>
              </a:rPr>
              <a:t>Patrice Siracusa – 2025</a:t>
            </a:r>
            <a:endParaRPr lang="fr-FR" sz="1600">
              <a:solidFill>
                <a:schemeClr val="bg1"/>
              </a:solidFill>
            </a:endParaRPr>
          </a:p>
        </p:txBody>
      </p:sp>
    </p:spTree>
    <p:extLst>
      <p:ext uri="{BB962C8B-B14F-4D97-AF65-F5344CB8AC3E}">
        <p14:creationId xmlns:p14="http://schemas.microsoft.com/office/powerpoint/2010/main" val="338250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2016578"/>
            <a:ext cx="9440034" cy="4145349"/>
          </a:xfrm>
        </p:spPr>
        <p:txBody>
          <a:bodyPr>
            <a:normAutofit/>
          </a:bodyPr>
          <a:lstStyle/>
          <a:p>
            <a:pPr algn="l"/>
            <a:br>
              <a:rPr lang="fr-FR" sz="2000"/>
            </a:br>
            <a:br>
              <a:rPr lang="fr-FR" sz="2000"/>
            </a:br>
            <a:br>
              <a:rPr lang="fr-FR" sz="2000"/>
            </a:br>
            <a:endParaRPr lang="fr-FR" sz="2000"/>
          </a:p>
        </p:txBody>
      </p:sp>
      <p:sp>
        <p:nvSpPr>
          <p:cNvPr id="3" name="ZoneTexte 2">
            <a:extLst>
              <a:ext uri="{FF2B5EF4-FFF2-40B4-BE49-F238E27FC236}">
                <a16:creationId xmlns:a16="http://schemas.microsoft.com/office/drawing/2014/main" id="{F49D5925-75A9-7F5A-19F4-CE3900923464}"/>
              </a:ext>
            </a:extLst>
          </p:cNvPr>
          <p:cNvSpPr txBox="1"/>
          <p:nvPr/>
        </p:nvSpPr>
        <p:spPr>
          <a:xfrm>
            <a:off x="1370693" y="1175657"/>
            <a:ext cx="9440034" cy="461665"/>
          </a:xfrm>
          <a:prstGeom prst="rect">
            <a:avLst/>
          </a:prstGeom>
          <a:noFill/>
        </p:spPr>
        <p:txBody>
          <a:bodyPr wrap="square" rtlCol="0">
            <a:spAutoFit/>
          </a:bodyPr>
          <a:lstStyle/>
          <a:p>
            <a:pPr algn="ctr"/>
            <a:r>
              <a:rPr lang="fr-FR" sz="2400"/>
              <a:t>SMEP (Supervision Mode Exécution Prevention)</a:t>
            </a:r>
          </a:p>
        </p:txBody>
      </p:sp>
      <p:pic>
        <p:nvPicPr>
          <p:cNvPr id="5" name="Image 4">
            <a:extLst>
              <a:ext uri="{FF2B5EF4-FFF2-40B4-BE49-F238E27FC236}">
                <a16:creationId xmlns:a16="http://schemas.microsoft.com/office/drawing/2014/main" id="{8F521993-2AD5-87A0-FFE3-371E9DC95AFA}"/>
              </a:ext>
            </a:extLst>
          </p:cNvPr>
          <p:cNvPicPr>
            <a:picLocks noChangeAspect="1"/>
          </p:cNvPicPr>
          <p:nvPr/>
        </p:nvPicPr>
        <p:blipFill>
          <a:blip r:embed="rId2"/>
          <a:stretch>
            <a:fillRect/>
          </a:stretch>
        </p:blipFill>
        <p:spPr>
          <a:xfrm>
            <a:off x="2880012" y="713277"/>
            <a:ext cx="6431975" cy="5431445"/>
          </a:xfrm>
          <a:prstGeom prst="rect">
            <a:avLst/>
          </a:prstGeom>
        </p:spPr>
      </p:pic>
    </p:spTree>
    <p:extLst>
      <p:ext uri="{BB962C8B-B14F-4D97-AF65-F5344CB8AC3E}">
        <p14:creationId xmlns:p14="http://schemas.microsoft.com/office/powerpoint/2010/main" val="361132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1934936"/>
            <a:ext cx="9440034" cy="4226992"/>
          </a:xfrm>
        </p:spPr>
        <p:txBody>
          <a:bodyPr>
            <a:normAutofit/>
          </a:bodyPr>
          <a:lstStyle/>
          <a:p>
            <a:pPr algn="l"/>
            <a:br>
              <a:rPr lang="fr-FR" sz="2000">
                <a:solidFill>
                  <a:schemeClr val="bg1"/>
                </a:solidFill>
              </a:rPr>
            </a:br>
            <a:br>
              <a:rPr lang="fr-FR" sz="2000">
                <a:solidFill>
                  <a:schemeClr val="bg1"/>
                </a:solidFill>
              </a:rPr>
            </a:br>
            <a:br>
              <a:rPr lang="fr-FR" sz="2000">
                <a:solidFill>
                  <a:schemeClr val="bg1"/>
                </a:solidFill>
              </a:rPr>
            </a:br>
            <a:r>
              <a:rPr lang="fr-FR" sz="2000">
                <a:solidFill>
                  <a:schemeClr val="bg1"/>
                </a:solidFill>
              </a:rPr>
              <a:t>2 well-known techniques :</a:t>
            </a:r>
            <a:br>
              <a:rPr lang="fr-FR" sz="2000">
                <a:solidFill>
                  <a:schemeClr val="bg1"/>
                </a:solidFill>
              </a:rPr>
            </a:br>
            <a:br>
              <a:rPr lang="fr-FR" sz="2000">
                <a:solidFill>
                  <a:schemeClr val="bg1"/>
                </a:solidFill>
              </a:rPr>
            </a:br>
            <a:r>
              <a:rPr lang="fr-FR" sz="2000">
                <a:solidFill>
                  <a:schemeClr val="bg1"/>
                </a:solidFill>
              </a:rPr>
              <a:t>- Disable SMEP using ROP</a:t>
            </a:r>
            <a:br>
              <a:rPr lang="fr-FR" sz="2000">
                <a:solidFill>
                  <a:schemeClr val="bg1"/>
                </a:solidFill>
              </a:rPr>
            </a:br>
            <a:br>
              <a:rPr lang="fr-FR" sz="2000">
                <a:solidFill>
                  <a:schemeClr val="bg1"/>
                </a:solidFill>
              </a:rPr>
            </a:br>
            <a:r>
              <a:rPr lang="fr-FR" sz="2000">
                <a:solidFill>
                  <a:schemeClr val="bg1"/>
                </a:solidFill>
              </a:rPr>
              <a:t>- Bypass SMEP via PTE (Page Table Entry) overwrite (set supervisor flag to shellcode page)</a:t>
            </a: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1B38FDFB-FA31-2587-EE97-5ACAC645190E}"/>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SMEP Bypass</a:t>
            </a:r>
          </a:p>
        </p:txBody>
      </p:sp>
    </p:spTree>
    <p:extLst>
      <p:ext uri="{BB962C8B-B14F-4D97-AF65-F5344CB8AC3E}">
        <p14:creationId xmlns:p14="http://schemas.microsoft.com/office/powerpoint/2010/main" val="813250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07408" y="2441121"/>
            <a:ext cx="9308193" cy="4068843"/>
          </a:xfrm>
        </p:spPr>
        <p:txBody>
          <a:bodyPr>
            <a:normAutofit fontScale="90000"/>
          </a:bodyPr>
          <a:lstStyle/>
          <a:p>
            <a:pPr algn="l"/>
            <a:br>
              <a:rPr lang="fr-FR" sz="1400">
                <a:solidFill>
                  <a:schemeClr val="bg1"/>
                </a:solidFill>
              </a:rPr>
            </a:br>
            <a:r>
              <a:rPr lang="fr-FR" sz="1400">
                <a:solidFill>
                  <a:schemeClr val="bg1"/>
                </a:solidFill>
              </a:rPr>
              <a:t> </a:t>
            </a:r>
            <a:br>
              <a:rPr lang="fr-FR" sz="1800">
                <a:solidFill>
                  <a:schemeClr val="bg1"/>
                </a:solidFill>
              </a:rPr>
            </a:br>
            <a:br>
              <a:rPr lang="fr-FR" sz="1800">
                <a:solidFill>
                  <a:schemeClr val="bg1"/>
                </a:solidFill>
              </a:rPr>
            </a:br>
            <a:r>
              <a:rPr lang="en-US" sz="1800">
                <a:solidFill>
                  <a:schemeClr val="bg1"/>
                </a:solidFill>
              </a:rPr>
              <a:t>ROP assumes we have control over the stack (as each ROP gadget returns back to the stack)</a:t>
            </a:r>
            <a:br>
              <a:rPr lang="en-US" sz="1800">
                <a:solidFill>
                  <a:schemeClr val="bg1"/>
                </a:solidFill>
              </a:rPr>
            </a:br>
            <a:br>
              <a:rPr lang="en-US" sz="1800">
                <a:solidFill>
                  <a:schemeClr val="bg1"/>
                </a:solidFill>
              </a:rPr>
            </a:br>
            <a:r>
              <a:rPr lang="en-US" sz="1800">
                <a:solidFill>
                  <a:schemeClr val="bg1"/>
                </a:solidFill>
              </a:rPr>
              <a:t>ROP gagdets will need to come from kernel mode pages.</a:t>
            </a:r>
            <a:br>
              <a:rPr lang="en-US" sz="1800">
                <a:solidFill>
                  <a:schemeClr val="bg1"/>
                </a:solidFill>
              </a:rPr>
            </a:br>
            <a:br>
              <a:rPr lang="en-US" sz="1800">
                <a:solidFill>
                  <a:schemeClr val="bg1"/>
                </a:solidFill>
              </a:rPr>
            </a:br>
            <a:r>
              <a:rPr lang="en-US" sz="1800">
                <a:solidFill>
                  <a:schemeClr val="bg1"/>
                </a:solidFill>
                <a:latin typeface="Consolas" panose="020B0609020204030204" pitchFamily="49" charset="0"/>
              </a:rPr>
              <a:t>-------------------</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pop &lt;reg&gt; ; ret</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VALUE_WANTED_IN_CR4 (0x506f8) - This can be our own user supplied value.</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mov cr4, &lt;reg&gt; ; ret</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SMEP is now disabled - User mode payload address</a:t>
            </a:r>
            <a:br>
              <a:rPr lang="fr-FR" sz="1800">
                <a:solidFill>
                  <a:schemeClr val="bg1"/>
                </a:solidFill>
              </a:rPr>
            </a:br>
            <a:br>
              <a:rPr lang="fr-FR" sz="1800">
                <a:solidFill>
                  <a:schemeClr val="bg1"/>
                </a:solidFill>
              </a:rPr>
            </a:b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3D62FB04-F769-166C-08DF-698267FE09A3}"/>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Disable SMEP using ROP</a:t>
            </a:r>
          </a:p>
        </p:txBody>
      </p:sp>
    </p:spTree>
    <p:extLst>
      <p:ext uri="{BB962C8B-B14F-4D97-AF65-F5344CB8AC3E}">
        <p14:creationId xmlns:p14="http://schemas.microsoft.com/office/powerpoint/2010/main" val="3944798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07408" y="1804307"/>
            <a:ext cx="9308193" cy="4705656"/>
          </a:xfrm>
        </p:spPr>
        <p:txBody>
          <a:bodyPr>
            <a:normAutofit/>
          </a:bodyPr>
          <a:lstStyle/>
          <a:p>
            <a:pPr algn="l"/>
            <a:br>
              <a:rPr lang="fr-FR" sz="1400">
                <a:solidFill>
                  <a:schemeClr val="bg1"/>
                </a:solidFill>
              </a:rPr>
            </a:br>
            <a:r>
              <a:rPr lang="fr-FR" sz="1800">
                <a:solidFill>
                  <a:schemeClr val="bg1"/>
                </a:solidFill>
              </a:rPr>
              <a:t>ROP requirements needs kernel base address (ROP gadgets are only offsets from base address).</a:t>
            </a:r>
            <a:br>
              <a:rPr lang="fr-FR" sz="1800">
                <a:solidFill>
                  <a:schemeClr val="bg1"/>
                </a:solidFill>
              </a:rPr>
            </a:br>
            <a:br>
              <a:rPr lang="fr-FR" sz="1800">
                <a:solidFill>
                  <a:schemeClr val="bg1"/>
                </a:solidFill>
              </a:rPr>
            </a:br>
            <a:r>
              <a:rPr lang="en-US" sz="1800">
                <a:solidFill>
                  <a:schemeClr val="bg1"/>
                </a:solidFill>
              </a:rPr>
              <a:t>Leak ntoskrnl.exe (kernel base) - which bypasses KASLR – using well known functions :</a:t>
            </a:r>
            <a:br>
              <a:rPr lang="en-US" sz="1800">
                <a:solidFill>
                  <a:schemeClr val="bg1"/>
                </a:solidFill>
              </a:rPr>
            </a:br>
            <a:r>
              <a:rPr lang="en-US" sz="1800">
                <a:solidFill>
                  <a:schemeClr val="bg1"/>
                </a:solidFill>
              </a:rPr>
              <a:t>	</a:t>
            </a:r>
            <a:br>
              <a:rPr lang="en-US" sz="1800">
                <a:solidFill>
                  <a:schemeClr val="bg1"/>
                </a:solidFill>
              </a:rPr>
            </a:br>
            <a:r>
              <a:rPr lang="en-US" sz="1800">
                <a:solidFill>
                  <a:schemeClr val="bg1"/>
                </a:solidFill>
              </a:rPr>
              <a:t>	</a:t>
            </a:r>
            <a:r>
              <a:rPr lang="en-US" sz="1800">
                <a:solidFill>
                  <a:schemeClr val="bg1"/>
                </a:solidFill>
                <a:latin typeface="Consolas" panose="020B0609020204030204" pitchFamily="49" charset="0"/>
              </a:rPr>
              <a:t>EnumDeviceDrivers</a:t>
            </a:r>
            <a:br>
              <a:rPr lang="en-US" sz="1800">
                <a:solidFill>
                  <a:schemeClr val="bg1"/>
                </a:solidFill>
                <a:latin typeface="Consolas" panose="020B0609020204030204" pitchFamily="49" charset="0"/>
              </a:rPr>
            </a:br>
            <a:r>
              <a:rPr lang="en-US" sz="1800">
                <a:solidFill>
                  <a:schemeClr val="bg1"/>
                </a:solidFill>
                <a:latin typeface="Consolas" panose="020B0609020204030204" pitchFamily="49" charset="0"/>
              </a:rPr>
              <a:t>	NtQuerySystemInformation </a:t>
            </a:r>
            <a:br>
              <a:rPr lang="en-US" sz="1800">
                <a:solidFill>
                  <a:schemeClr val="bg1"/>
                </a:solidFill>
              </a:rPr>
            </a:br>
            <a:br>
              <a:rPr lang="en-US" sz="1800">
                <a:solidFill>
                  <a:schemeClr val="bg1"/>
                </a:solidFill>
              </a:rPr>
            </a:br>
            <a:r>
              <a:rPr lang="en-US" sz="1800">
                <a:solidFill>
                  <a:schemeClr val="bg1"/>
                </a:solidFill>
              </a:rPr>
              <a:t>Windows 11 24H2, SeDebugPrivilege is now required to call these functions</a:t>
            </a:r>
            <a:br>
              <a:rPr lang="en-US" sz="1800">
                <a:solidFill>
                  <a:schemeClr val="bg1"/>
                </a:solidFill>
              </a:rPr>
            </a:br>
            <a:br>
              <a:rPr lang="en-US" sz="1800">
                <a:solidFill>
                  <a:schemeClr val="bg1"/>
                </a:solidFill>
              </a:rPr>
            </a:br>
            <a:r>
              <a:rPr lang="en-US" sz="1800">
                <a:solidFill>
                  <a:schemeClr val="bg1"/>
                </a:solidFill>
              </a:rPr>
              <a:t>Another technique to guess kernel base address (KASRL) is to use Time Caching (no need SeDebugPrivilege), but only work on real hardware :</a:t>
            </a:r>
            <a:br>
              <a:rPr lang="en-US" sz="1800">
                <a:solidFill>
                  <a:schemeClr val="bg1"/>
                </a:solidFill>
              </a:rPr>
            </a:br>
            <a:br>
              <a:rPr lang="en-US" sz="1800">
                <a:solidFill>
                  <a:schemeClr val="bg1"/>
                </a:solidFill>
              </a:rPr>
            </a:br>
            <a:r>
              <a:rPr lang="en-US" sz="1800">
                <a:solidFill>
                  <a:schemeClr val="bg1"/>
                </a:solidFill>
                <a:hlinkClick r:id="rId2">
                  <a:extLst>
                    <a:ext uri="{A12FA001-AC4F-418D-AE19-62706E023703}">
                      <ahyp:hlinkClr xmlns:ahyp="http://schemas.microsoft.com/office/drawing/2018/hyperlinkcolor" val="tx"/>
                    </a:ext>
                  </a:extLst>
                </a:hlinkClick>
              </a:rPr>
              <a:t>https://r0keb.github.io/posts/Bypassing-kASLR-via-Cache-Timing</a:t>
            </a:r>
            <a:br>
              <a:rPr lang="en-US" sz="1800">
                <a:solidFill>
                  <a:schemeClr val="bg1"/>
                </a:solidFill>
              </a:rPr>
            </a:br>
            <a:r>
              <a:rPr lang="en-US" sz="1800">
                <a:solidFill>
                  <a:schemeClr val="bg1"/>
                </a:solidFill>
              </a:rPr>
              <a:t>	</a:t>
            </a:r>
            <a:br>
              <a:rPr lang="en-US" sz="18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AAA2031A-F885-04A9-F8F1-1B7FB284A61A}"/>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Disable SMEP using ROP (requirements)</a:t>
            </a:r>
          </a:p>
        </p:txBody>
      </p:sp>
    </p:spTree>
    <p:extLst>
      <p:ext uri="{BB962C8B-B14F-4D97-AF65-F5344CB8AC3E}">
        <p14:creationId xmlns:p14="http://schemas.microsoft.com/office/powerpoint/2010/main" val="2302300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1894114"/>
            <a:ext cx="9440034" cy="4267814"/>
          </a:xfrm>
        </p:spPr>
        <p:txBody>
          <a:bodyPr>
            <a:normAutofit/>
          </a:bodyPr>
          <a:lstStyle/>
          <a:p>
            <a:pPr algn="l"/>
            <a:r>
              <a:rPr lang="fr-FR" sz="1600">
                <a:solidFill>
                  <a:schemeClr val="bg1"/>
                </a:solidFill>
                <a:hlinkClick r:id="rId2">
                  <a:extLst>
                    <a:ext uri="{A12FA001-AC4F-418D-AE19-62706E023703}">
                      <ahyp:hlinkClr xmlns:ahyp="http://schemas.microsoft.com/office/drawing/2018/hyperlinkcolor" val="tx"/>
                    </a:ext>
                  </a:extLst>
                </a:hlinkClick>
              </a:rPr>
              <a:t>https://www.blackhat.com/docs/us-17/wednesday/us-17-Schenk-Taking-Windows-10-Kernel-Exploitation-To-The-Next-Level%E2%80%93Leveraging-Write-What-Where-Vulnerabilities-In-Creators-Update.pdf</a:t>
            </a:r>
            <a:br>
              <a:rPr lang="fr-FR" sz="1600">
                <a:solidFill>
                  <a:schemeClr val="bg1"/>
                </a:solidFill>
              </a:rPr>
            </a:br>
            <a:br>
              <a:rPr lang="fr-FR" sz="1600">
                <a:solidFill>
                  <a:schemeClr val="bg1"/>
                </a:solidFill>
              </a:rPr>
            </a:br>
            <a:br>
              <a:rPr lang="fr-FR" sz="1600">
                <a:solidFill>
                  <a:schemeClr val="bg1"/>
                </a:solidFill>
              </a:rPr>
            </a:br>
            <a:br>
              <a:rPr lang="fr-FR" sz="1600">
                <a:solidFill>
                  <a:schemeClr val="bg1"/>
                </a:solidFill>
              </a:rPr>
            </a:br>
            <a:br>
              <a:rPr lang="fr-FR" sz="1600">
                <a:solidFill>
                  <a:schemeClr val="bg1"/>
                </a:solidFill>
              </a:rPr>
            </a:br>
            <a:br>
              <a:rPr lang="fr-FR" sz="1600">
                <a:solidFill>
                  <a:schemeClr val="bg1"/>
                </a:solidFill>
              </a:rPr>
            </a:br>
            <a:r>
              <a:rPr lang="fr-FR" sz="1600">
                <a:solidFill>
                  <a:schemeClr val="bg1"/>
                </a:solidFill>
              </a:rPr>
              <a:t>- </a:t>
            </a:r>
            <a:r>
              <a:rPr lang="en-US" sz="1600">
                <a:solidFill>
                  <a:schemeClr val="bg1"/>
                </a:solidFill>
              </a:rPr>
              <a:t>Obtain read/write primitive</a:t>
            </a:r>
            <a:br>
              <a:rPr lang="en-US" sz="1600">
                <a:solidFill>
                  <a:schemeClr val="bg1"/>
                </a:solidFill>
              </a:rPr>
            </a:br>
            <a:r>
              <a:rPr lang="en-US" sz="1600">
                <a:solidFill>
                  <a:schemeClr val="bg1"/>
                </a:solidFill>
              </a:rPr>
              <a:t>- Leak ntoskrnl.exe (kernel base) – bypass kASLR</a:t>
            </a:r>
            <a:br>
              <a:rPr lang="en-US" sz="1600">
                <a:solidFill>
                  <a:schemeClr val="bg1"/>
                </a:solidFill>
              </a:rPr>
            </a:br>
            <a:r>
              <a:rPr lang="en-US" sz="1600">
                <a:solidFill>
                  <a:schemeClr val="bg1"/>
                </a:solidFill>
              </a:rPr>
              <a:t>- Locate MiGetPteAddress() (can be done dynamically instead of static offsets)</a:t>
            </a:r>
            <a:br>
              <a:rPr lang="en-US" sz="1600">
                <a:solidFill>
                  <a:schemeClr val="bg1"/>
                </a:solidFill>
              </a:rPr>
            </a:br>
            <a:r>
              <a:rPr lang="en-US" sz="1600">
                <a:solidFill>
                  <a:schemeClr val="bg1"/>
                </a:solidFill>
              </a:rPr>
              <a:t>- Use PTE base to obtain PTE of any memory page</a:t>
            </a:r>
            <a:br>
              <a:rPr lang="en-US" sz="1600">
                <a:solidFill>
                  <a:schemeClr val="bg1"/>
                </a:solidFill>
              </a:rPr>
            </a:br>
            <a:r>
              <a:rPr lang="en-US" sz="1600">
                <a:solidFill>
                  <a:schemeClr val="bg1"/>
                </a:solidFill>
              </a:rPr>
              <a:t>- Change bit (flipping U/S bit of a user mode page)</a:t>
            </a: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BC492A69-079A-23B0-271D-D4A1D67063B7}"/>
              </a:ext>
            </a:extLst>
          </p:cNvPr>
          <p:cNvSpPr txBox="1"/>
          <p:nvPr/>
        </p:nvSpPr>
        <p:spPr>
          <a:xfrm>
            <a:off x="1370693" y="1175657"/>
            <a:ext cx="9440034" cy="830997"/>
          </a:xfrm>
          <a:prstGeom prst="rect">
            <a:avLst/>
          </a:prstGeom>
          <a:noFill/>
        </p:spPr>
        <p:txBody>
          <a:bodyPr wrap="square" rtlCol="0">
            <a:spAutoFit/>
          </a:bodyPr>
          <a:lstStyle/>
          <a:p>
            <a:pPr algn="ctr"/>
            <a:r>
              <a:rPr lang="fr-FR" sz="2400">
                <a:solidFill>
                  <a:schemeClr val="bg1"/>
                </a:solidFill>
              </a:rPr>
              <a:t>SMEP bypass via PTE overwrite</a:t>
            </a:r>
            <a:br>
              <a:rPr lang="fr-FR" sz="1600">
                <a:solidFill>
                  <a:schemeClr val="bg1"/>
                </a:solidFill>
              </a:rPr>
            </a:br>
            <a:endParaRPr lang="fr-FR" sz="2400">
              <a:solidFill>
                <a:schemeClr val="bg1"/>
              </a:solidFill>
            </a:endParaRPr>
          </a:p>
        </p:txBody>
      </p:sp>
    </p:spTree>
    <p:extLst>
      <p:ext uri="{BB962C8B-B14F-4D97-AF65-F5344CB8AC3E}">
        <p14:creationId xmlns:p14="http://schemas.microsoft.com/office/powerpoint/2010/main" val="3478641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91079" y="1193925"/>
            <a:ext cx="9440034" cy="5337335"/>
          </a:xfrm>
        </p:spPr>
        <p:txBody>
          <a:bodyPr>
            <a:normAutofit/>
          </a:bodyPr>
          <a:lstStyle/>
          <a:p>
            <a:pPr algn="l"/>
            <a:br>
              <a:rPr lang="fr-FR" sz="1400"/>
            </a:br>
            <a:br>
              <a:rPr lang="fr-FR" sz="2000"/>
            </a:br>
            <a:br>
              <a:rPr lang="fr-FR" sz="2000"/>
            </a:br>
            <a:br>
              <a:rPr lang="fr-FR" sz="2000"/>
            </a:br>
            <a:br>
              <a:rPr lang="fr-FR" sz="2000"/>
            </a:br>
            <a:br>
              <a:rPr lang="fr-FR" sz="2000"/>
            </a:br>
            <a:br>
              <a:rPr lang="fr-FR" sz="2000"/>
            </a:br>
            <a:endParaRPr lang="fr-FR" sz="2000"/>
          </a:p>
        </p:txBody>
      </p:sp>
      <p:sp>
        <p:nvSpPr>
          <p:cNvPr id="5" name="ZoneTexte 4">
            <a:extLst>
              <a:ext uri="{FF2B5EF4-FFF2-40B4-BE49-F238E27FC236}">
                <a16:creationId xmlns:a16="http://schemas.microsoft.com/office/drawing/2014/main" id="{EA694DF8-0090-4DC2-AB08-F877A7CE1DD3}"/>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Windows Hypervisor-Protected Code Integrity (HVCI)</a:t>
            </a:r>
          </a:p>
        </p:txBody>
      </p:sp>
      <p:pic>
        <p:nvPicPr>
          <p:cNvPr id="4" name="Image 3">
            <a:extLst>
              <a:ext uri="{FF2B5EF4-FFF2-40B4-BE49-F238E27FC236}">
                <a16:creationId xmlns:a16="http://schemas.microsoft.com/office/drawing/2014/main" id="{01F99FBC-6A3E-84E8-5A52-C4862D81B521}"/>
              </a:ext>
            </a:extLst>
          </p:cNvPr>
          <p:cNvPicPr>
            <a:picLocks noChangeAspect="1"/>
          </p:cNvPicPr>
          <p:nvPr/>
        </p:nvPicPr>
        <p:blipFill>
          <a:blip r:embed="rId2"/>
          <a:stretch>
            <a:fillRect/>
          </a:stretch>
        </p:blipFill>
        <p:spPr>
          <a:xfrm>
            <a:off x="2123783" y="2334986"/>
            <a:ext cx="8217320" cy="4196274"/>
          </a:xfrm>
          <a:prstGeom prst="rect">
            <a:avLst/>
          </a:prstGeom>
        </p:spPr>
      </p:pic>
      <p:sp>
        <p:nvSpPr>
          <p:cNvPr id="3" name="ZoneTexte 2">
            <a:extLst>
              <a:ext uri="{FF2B5EF4-FFF2-40B4-BE49-F238E27FC236}">
                <a16:creationId xmlns:a16="http://schemas.microsoft.com/office/drawing/2014/main" id="{B603E6B2-1475-0B6C-59AA-4955D6824480}"/>
              </a:ext>
            </a:extLst>
          </p:cNvPr>
          <p:cNvSpPr txBox="1"/>
          <p:nvPr/>
        </p:nvSpPr>
        <p:spPr>
          <a:xfrm>
            <a:off x="2123783" y="1428750"/>
            <a:ext cx="7624374" cy="369332"/>
          </a:xfrm>
          <a:prstGeom prst="rect">
            <a:avLst/>
          </a:prstGeom>
          <a:noFill/>
        </p:spPr>
        <p:txBody>
          <a:bodyPr wrap="square" rtlCol="0">
            <a:spAutoFit/>
          </a:bodyPr>
          <a:lstStyle/>
          <a:p>
            <a:r>
              <a:rPr lang="fr-FR">
                <a:solidFill>
                  <a:schemeClr val="bg1"/>
                </a:solidFill>
              </a:rPr>
              <a:t>First introduced with Windows 10</a:t>
            </a:r>
          </a:p>
        </p:txBody>
      </p:sp>
    </p:spTree>
    <p:extLst>
      <p:ext uri="{BB962C8B-B14F-4D97-AF65-F5344CB8AC3E}">
        <p14:creationId xmlns:p14="http://schemas.microsoft.com/office/powerpoint/2010/main" val="2968405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91079" y="1193925"/>
            <a:ext cx="9440034" cy="5337335"/>
          </a:xfrm>
        </p:spPr>
        <p:txBody>
          <a:bodyPr>
            <a:normAutofit/>
          </a:bodyPr>
          <a:lstStyle/>
          <a:p>
            <a:pPr algn="l"/>
            <a:br>
              <a:rPr lang="fr-FR" sz="1400"/>
            </a:br>
            <a:br>
              <a:rPr lang="fr-FR" sz="2000"/>
            </a:br>
            <a:br>
              <a:rPr lang="fr-FR" sz="2000"/>
            </a:br>
            <a:br>
              <a:rPr lang="fr-FR" sz="2000"/>
            </a:br>
            <a:br>
              <a:rPr lang="fr-FR" sz="2000"/>
            </a:br>
            <a:br>
              <a:rPr lang="fr-FR" sz="2000"/>
            </a:br>
            <a:br>
              <a:rPr lang="fr-FR" sz="2000"/>
            </a:br>
            <a:endParaRPr lang="fr-FR" sz="2000"/>
          </a:p>
        </p:txBody>
      </p:sp>
      <p:sp>
        <p:nvSpPr>
          <p:cNvPr id="5" name="ZoneTexte 4">
            <a:extLst>
              <a:ext uri="{FF2B5EF4-FFF2-40B4-BE49-F238E27FC236}">
                <a16:creationId xmlns:a16="http://schemas.microsoft.com/office/drawing/2014/main" id="{EA694DF8-0090-4DC2-AB08-F877A7CE1DD3}"/>
              </a:ext>
            </a:extLst>
          </p:cNvPr>
          <p:cNvSpPr txBox="1"/>
          <p:nvPr/>
        </p:nvSpPr>
        <p:spPr>
          <a:xfrm>
            <a:off x="1256392" y="372906"/>
            <a:ext cx="9440033" cy="461665"/>
          </a:xfrm>
          <a:prstGeom prst="rect">
            <a:avLst/>
          </a:prstGeom>
          <a:noFill/>
        </p:spPr>
        <p:txBody>
          <a:bodyPr wrap="square">
            <a:spAutoFit/>
          </a:bodyPr>
          <a:lstStyle/>
          <a:p>
            <a:pPr algn="ctr"/>
            <a:r>
              <a:rPr lang="fr-FR" sz="2400"/>
              <a:t>HVCI</a:t>
            </a:r>
          </a:p>
        </p:txBody>
      </p:sp>
      <p:pic>
        <p:nvPicPr>
          <p:cNvPr id="4" name="Image 3">
            <a:extLst>
              <a:ext uri="{FF2B5EF4-FFF2-40B4-BE49-F238E27FC236}">
                <a16:creationId xmlns:a16="http://schemas.microsoft.com/office/drawing/2014/main" id="{BA224B88-275B-41CF-DA9F-7F0C002DAD04}"/>
              </a:ext>
            </a:extLst>
          </p:cNvPr>
          <p:cNvPicPr>
            <a:picLocks noChangeAspect="1"/>
          </p:cNvPicPr>
          <p:nvPr/>
        </p:nvPicPr>
        <p:blipFill>
          <a:blip r:embed="rId2"/>
          <a:stretch>
            <a:fillRect/>
          </a:stretch>
        </p:blipFill>
        <p:spPr>
          <a:xfrm>
            <a:off x="2870483" y="336887"/>
            <a:ext cx="6451033" cy="6184225"/>
          </a:xfrm>
          <a:prstGeom prst="rect">
            <a:avLst/>
          </a:prstGeom>
        </p:spPr>
      </p:pic>
    </p:spTree>
    <p:extLst>
      <p:ext uri="{BB962C8B-B14F-4D97-AF65-F5344CB8AC3E}">
        <p14:creationId xmlns:p14="http://schemas.microsoft.com/office/powerpoint/2010/main" val="235621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91079" y="1193925"/>
            <a:ext cx="9440034" cy="5337335"/>
          </a:xfrm>
        </p:spPr>
        <p:txBody>
          <a:bodyPr>
            <a:normAutofit/>
          </a:bodyPr>
          <a:lstStyle/>
          <a:p>
            <a:pPr algn="l"/>
            <a:br>
              <a:rPr lang="fr-FR" sz="1400"/>
            </a:br>
            <a:br>
              <a:rPr lang="fr-FR" sz="2000"/>
            </a:br>
            <a:br>
              <a:rPr lang="fr-FR" sz="2000"/>
            </a:br>
            <a:br>
              <a:rPr lang="fr-FR" sz="2000"/>
            </a:br>
            <a:br>
              <a:rPr lang="fr-FR" sz="2000"/>
            </a:br>
            <a:br>
              <a:rPr lang="fr-FR" sz="2000"/>
            </a:br>
            <a:br>
              <a:rPr lang="fr-FR" sz="2000"/>
            </a:br>
            <a:endParaRPr lang="fr-FR" sz="2000"/>
          </a:p>
        </p:txBody>
      </p:sp>
      <p:sp>
        <p:nvSpPr>
          <p:cNvPr id="5" name="ZoneTexte 4">
            <a:extLst>
              <a:ext uri="{FF2B5EF4-FFF2-40B4-BE49-F238E27FC236}">
                <a16:creationId xmlns:a16="http://schemas.microsoft.com/office/drawing/2014/main" id="{EA694DF8-0090-4DC2-AB08-F877A7CE1DD3}"/>
              </a:ext>
            </a:extLst>
          </p:cNvPr>
          <p:cNvSpPr txBox="1"/>
          <p:nvPr/>
        </p:nvSpPr>
        <p:spPr>
          <a:xfrm>
            <a:off x="1256392" y="372906"/>
            <a:ext cx="9440033" cy="461665"/>
          </a:xfrm>
          <a:prstGeom prst="rect">
            <a:avLst/>
          </a:prstGeom>
          <a:noFill/>
        </p:spPr>
        <p:txBody>
          <a:bodyPr wrap="square">
            <a:spAutoFit/>
          </a:bodyPr>
          <a:lstStyle/>
          <a:p>
            <a:pPr algn="ctr"/>
            <a:r>
              <a:rPr lang="fr-FR" sz="2400"/>
              <a:t>HVCI</a:t>
            </a:r>
          </a:p>
        </p:txBody>
      </p:sp>
      <p:pic>
        <p:nvPicPr>
          <p:cNvPr id="6" name="Image 5">
            <a:extLst>
              <a:ext uri="{FF2B5EF4-FFF2-40B4-BE49-F238E27FC236}">
                <a16:creationId xmlns:a16="http://schemas.microsoft.com/office/drawing/2014/main" id="{E4FCF245-A1DE-0C46-0FD4-2636B2D82931}"/>
              </a:ext>
            </a:extLst>
          </p:cNvPr>
          <p:cNvPicPr>
            <a:picLocks noChangeAspect="1"/>
          </p:cNvPicPr>
          <p:nvPr/>
        </p:nvPicPr>
        <p:blipFill>
          <a:blip r:embed="rId2"/>
          <a:stretch>
            <a:fillRect/>
          </a:stretch>
        </p:blipFill>
        <p:spPr>
          <a:xfrm>
            <a:off x="2188029" y="243559"/>
            <a:ext cx="8021016" cy="6370882"/>
          </a:xfrm>
          <a:prstGeom prst="rect">
            <a:avLst/>
          </a:prstGeom>
        </p:spPr>
      </p:pic>
    </p:spTree>
    <p:extLst>
      <p:ext uri="{BB962C8B-B14F-4D97-AF65-F5344CB8AC3E}">
        <p14:creationId xmlns:p14="http://schemas.microsoft.com/office/powerpoint/2010/main" val="3903695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91079" y="1193925"/>
            <a:ext cx="9440034" cy="5337335"/>
          </a:xfrm>
        </p:spPr>
        <p:txBody>
          <a:bodyPr>
            <a:normAutofit/>
          </a:bodyPr>
          <a:lstStyle/>
          <a:p>
            <a:pPr algn="l"/>
            <a:br>
              <a:rPr lang="fr-FR" sz="1400"/>
            </a:br>
            <a:br>
              <a:rPr lang="fr-FR" sz="2000"/>
            </a:br>
            <a:br>
              <a:rPr lang="fr-FR" sz="2000"/>
            </a:br>
            <a:br>
              <a:rPr lang="fr-FR" sz="2000"/>
            </a:br>
            <a:br>
              <a:rPr lang="fr-FR" sz="2000"/>
            </a:br>
            <a:br>
              <a:rPr lang="fr-FR" sz="2000"/>
            </a:br>
            <a:br>
              <a:rPr lang="fr-FR" sz="2000"/>
            </a:br>
            <a:endParaRPr lang="fr-FR" sz="2000"/>
          </a:p>
        </p:txBody>
      </p:sp>
      <p:sp>
        <p:nvSpPr>
          <p:cNvPr id="5" name="ZoneTexte 4">
            <a:extLst>
              <a:ext uri="{FF2B5EF4-FFF2-40B4-BE49-F238E27FC236}">
                <a16:creationId xmlns:a16="http://schemas.microsoft.com/office/drawing/2014/main" id="{EA694DF8-0090-4DC2-AB08-F877A7CE1DD3}"/>
              </a:ext>
            </a:extLst>
          </p:cNvPr>
          <p:cNvSpPr txBox="1"/>
          <p:nvPr/>
        </p:nvSpPr>
        <p:spPr>
          <a:xfrm>
            <a:off x="1256392" y="372906"/>
            <a:ext cx="9440033" cy="461665"/>
          </a:xfrm>
          <a:prstGeom prst="rect">
            <a:avLst/>
          </a:prstGeom>
          <a:noFill/>
        </p:spPr>
        <p:txBody>
          <a:bodyPr wrap="square">
            <a:spAutoFit/>
          </a:bodyPr>
          <a:lstStyle/>
          <a:p>
            <a:pPr algn="ctr"/>
            <a:r>
              <a:rPr lang="fr-FR" sz="2400"/>
              <a:t>HVCI</a:t>
            </a:r>
          </a:p>
        </p:txBody>
      </p:sp>
      <p:pic>
        <p:nvPicPr>
          <p:cNvPr id="4" name="Image 3">
            <a:extLst>
              <a:ext uri="{FF2B5EF4-FFF2-40B4-BE49-F238E27FC236}">
                <a16:creationId xmlns:a16="http://schemas.microsoft.com/office/drawing/2014/main" id="{AB10B0B6-544F-C8AB-54E7-36FB768075B0}"/>
              </a:ext>
            </a:extLst>
          </p:cNvPr>
          <p:cNvPicPr>
            <a:picLocks noChangeAspect="1"/>
          </p:cNvPicPr>
          <p:nvPr/>
        </p:nvPicPr>
        <p:blipFill>
          <a:blip r:embed="rId2"/>
          <a:stretch>
            <a:fillRect/>
          </a:stretch>
        </p:blipFill>
        <p:spPr>
          <a:xfrm>
            <a:off x="2698238" y="449676"/>
            <a:ext cx="6795524" cy="6063810"/>
          </a:xfrm>
          <a:prstGeom prst="rect">
            <a:avLst/>
          </a:prstGeom>
        </p:spPr>
      </p:pic>
    </p:spTree>
    <p:extLst>
      <p:ext uri="{BB962C8B-B14F-4D97-AF65-F5344CB8AC3E}">
        <p14:creationId xmlns:p14="http://schemas.microsoft.com/office/powerpoint/2010/main" val="179214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91079" y="1193925"/>
            <a:ext cx="9440034" cy="5337335"/>
          </a:xfrm>
        </p:spPr>
        <p:txBody>
          <a:bodyPr>
            <a:normAutofit fontScale="90000"/>
          </a:bodyPr>
          <a:lstStyle/>
          <a:p>
            <a:pPr algn="l"/>
            <a:br>
              <a:rPr lang="fr-FR" sz="14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r>
              <a:rPr lang="en-US" sz="2000">
                <a:solidFill>
                  <a:schemeClr val="bg1"/>
                </a:solidFill>
              </a:rPr>
              <a:t>EPTEs still rely on the CPU to enforce security. </a:t>
            </a:r>
            <a:br>
              <a:rPr lang="en-US" sz="2000">
                <a:solidFill>
                  <a:schemeClr val="bg1"/>
                </a:solidFill>
              </a:rPr>
            </a:br>
            <a:br>
              <a:rPr lang="en-US" sz="2000">
                <a:solidFill>
                  <a:schemeClr val="bg1"/>
                </a:solidFill>
              </a:rPr>
            </a:br>
            <a:r>
              <a:rPr lang="en-US" sz="2000">
                <a:solidFill>
                  <a:schemeClr val="bg1"/>
                </a:solidFill>
              </a:rPr>
              <a:t>Anytime execution is in the kernel on Windows, all of the user-mode pages as non-executable. </a:t>
            </a:r>
            <a:br>
              <a:rPr lang="en-US" sz="2000">
                <a:solidFill>
                  <a:schemeClr val="bg1"/>
                </a:solidFill>
              </a:rPr>
            </a:br>
            <a:r>
              <a:rPr lang="en-US" sz="2000">
                <a:solidFill>
                  <a:schemeClr val="bg1"/>
                </a:solidFill>
              </a:rPr>
              <a:t>It’s a hardware based solution, MBEC (Mode-Based Execution Control).</a:t>
            </a:r>
            <a:br>
              <a:rPr lang="en-US" sz="2000">
                <a:solidFill>
                  <a:schemeClr val="bg1"/>
                </a:solidFill>
              </a:rPr>
            </a:br>
            <a:br>
              <a:rPr lang="en-US" sz="2000">
                <a:solidFill>
                  <a:schemeClr val="bg1"/>
                </a:solidFill>
              </a:rPr>
            </a:br>
            <a:r>
              <a:rPr lang="en-US" sz="2000">
                <a:solidFill>
                  <a:schemeClr val="bg1"/>
                </a:solidFill>
              </a:rPr>
              <a:t>For CPUs that cannot support MBEC Microsoft has its own emulation of MBEC called Restricted User Mode, or RUM</a:t>
            </a:r>
            <a:br>
              <a:rPr lang="en-US" sz="2000">
                <a:solidFill>
                  <a:schemeClr val="bg1"/>
                </a:solidFill>
              </a:rPr>
            </a:br>
            <a:br>
              <a:rPr lang="en-US" sz="2000">
                <a:solidFill>
                  <a:schemeClr val="bg1"/>
                </a:solidFill>
              </a:rPr>
            </a:br>
            <a:br>
              <a:rPr lang="en-US" sz="2000">
                <a:solidFill>
                  <a:schemeClr val="bg1"/>
                </a:solidFill>
              </a:rPr>
            </a:br>
            <a:r>
              <a:rPr lang="en-US" sz="2000">
                <a:solidFill>
                  <a:schemeClr val="bg1"/>
                </a:solidFill>
              </a:rPr>
              <a:t>Conclusion :</a:t>
            </a:r>
            <a:br>
              <a:rPr lang="en-US" sz="2000">
                <a:solidFill>
                  <a:schemeClr val="bg1"/>
                </a:solidFill>
              </a:rPr>
            </a:br>
            <a:br>
              <a:rPr lang="en-US" sz="2000">
                <a:solidFill>
                  <a:schemeClr val="bg1"/>
                </a:solidFill>
              </a:rPr>
            </a:br>
            <a:r>
              <a:rPr lang="en-US" sz="2000">
                <a:solidFill>
                  <a:schemeClr val="bg1"/>
                </a:solidFill>
              </a:rPr>
              <a:t>- PTE / EPTE manipulation to achieve unsigned-code execution is impossible.</a:t>
            </a:r>
            <a:br>
              <a:rPr lang="en-US" sz="2000">
                <a:solidFill>
                  <a:schemeClr val="bg1"/>
                </a:solidFill>
              </a:rPr>
            </a:br>
            <a:r>
              <a:rPr lang="en-US" sz="2000">
                <a:solidFill>
                  <a:schemeClr val="bg1"/>
                </a:solidFill>
              </a:rPr>
              <a:t>- ROP is still a viable solution to achieve kernel API exploit.</a:t>
            </a:r>
            <a:br>
              <a:rPr lang="en-US" sz="2000">
                <a:solidFill>
                  <a:schemeClr val="bg1"/>
                </a:solidFill>
              </a:rPr>
            </a:br>
            <a:r>
              <a:rPr lang="en-US" sz="2000">
                <a:solidFill>
                  <a:schemeClr val="bg1"/>
                </a:solidFill>
              </a:rPr>
              <a:t>- HVCI not activated by default.</a:t>
            </a:r>
            <a:br>
              <a:rPr lang="en-US"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5" name="ZoneTexte 4">
            <a:extLst>
              <a:ext uri="{FF2B5EF4-FFF2-40B4-BE49-F238E27FC236}">
                <a16:creationId xmlns:a16="http://schemas.microsoft.com/office/drawing/2014/main" id="{EA694DF8-0090-4DC2-AB08-F877A7CE1DD3}"/>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HVCI</a:t>
            </a:r>
          </a:p>
        </p:txBody>
      </p:sp>
    </p:spTree>
    <p:extLst>
      <p:ext uri="{BB962C8B-B14F-4D97-AF65-F5344CB8AC3E}">
        <p14:creationId xmlns:p14="http://schemas.microsoft.com/office/powerpoint/2010/main" val="125053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370693" y="1769541"/>
            <a:ext cx="9440034" cy="3267824"/>
          </a:xfrm>
        </p:spPr>
        <p:txBody>
          <a:bodyPr>
            <a:normAutofit/>
          </a:bodyPr>
          <a:lstStyle/>
          <a:p>
            <a:pPr algn="l"/>
            <a:r>
              <a:rPr lang="en-US" sz="1800">
                <a:solidFill>
                  <a:schemeClr val="bg1"/>
                </a:solidFill>
              </a:rPr>
              <a:t>Ransomware attacks must disable security tools like antivirus &amp; EDR and the only way is to execute malicious code inside Windows kernel through the use of drivers (BYOVD, Bring Your Own Vulnerable Driver).</a:t>
            </a:r>
            <a:br>
              <a:rPr lang="en-US" sz="1800">
                <a:solidFill>
                  <a:schemeClr val="bg1"/>
                </a:solidFill>
              </a:rPr>
            </a:br>
            <a:br>
              <a:rPr lang="en-US" sz="1800">
                <a:solidFill>
                  <a:schemeClr val="bg1"/>
                </a:solidFill>
              </a:rPr>
            </a:br>
            <a:r>
              <a:rPr lang="en-US" sz="1800">
                <a:solidFill>
                  <a:schemeClr val="bg1"/>
                </a:solidFill>
              </a:rPr>
              <a:t>Microsoft has deployed over time a considerable arsenal in order to put an end to this type of attack, we will see a brief overview of all the following technologies and acronyms </a:t>
            </a:r>
            <a:r>
              <a:rPr lang="fr-FR" sz="1800">
                <a:solidFill>
                  <a:schemeClr val="bg1"/>
                </a:solidFill>
              </a:rPr>
              <a:t>:</a:t>
            </a:r>
            <a:br>
              <a:rPr lang="fr-FR" sz="1800">
                <a:solidFill>
                  <a:schemeClr val="bg1"/>
                </a:solidFill>
              </a:rPr>
            </a:br>
            <a:br>
              <a:rPr lang="fr-FR" sz="1800">
                <a:solidFill>
                  <a:schemeClr val="bg1"/>
                </a:solidFill>
              </a:rPr>
            </a:br>
            <a:r>
              <a:rPr lang="fr-FR" sz="1800">
                <a:solidFill>
                  <a:schemeClr val="bg1"/>
                </a:solidFill>
              </a:rPr>
              <a:t>Vulnerable Driver Blocklist, SMEP, HVCI (VBS), PTE/EPTE, MBEC/RUM, KASRL, KCFG, KCET, PatchGuard (KPP)</a:t>
            </a:r>
          </a:p>
        </p:txBody>
      </p:sp>
      <p:sp>
        <p:nvSpPr>
          <p:cNvPr id="3" name="ZoneTexte 2">
            <a:extLst>
              <a:ext uri="{FF2B5EF4-FFF2-40B4-BE49-F238E27FC236}">
                <a16:creationId xmlns:a16="http://schemas.microsoft.com/office/drawing/2014/main" id="{0463415F-5885-8267-AD0F-78B6CE634ED7}"/>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Windows kernel attacks protections</a:t>
            </a:r>
          </a:p>
        </p:txBody>
      </p:sp>
    </p:spTree>
    <p:extLst>
      <p:ext uri="{BB962C8B-B14F-4D97-AF65-F5344CB8AC3E}">
        <p14:creationId xmlns:p14="http://schemas.microsoft.com/office/powerpoint/2010/main" val="1153188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01273" y="955223"/>
            <a:ext cx="9440034" cy="6294663"/>
          </a:xfrm>
        </p:spPr>
        <p:txBody>
          <a:bodyPr>
            <a:normAutofit fontScale="90000"/>
          </a:bodyPr>
          <a:lstStyle/>
          <a:p>
            <a:pPr algn="l"/>
            <a:br>
              <a:rPr lang="fr-FR" sz="14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r>
              <a:rPr lang="fr-FR" sz="2000">
                <a:solidFill>
                  <a:schemeClr val="bg1"/>
                </a:solidFill>
                <a:hlinkClick r:id="rId2">
                  <a:extLst>
                    <a:ext uri="{A12FA001-AC4F-418D-AE19-62706E023703}">
                      <ahyp:hlinkClr xmlns:ahyp="http://schemas.microsoft.com/office/drawing/2018/hyperlinkcolor" val="tx"/>
                    </a:ext>
                  </a:extLst>
                </a:hlinkClick>
              </a:rPr>
              <a:t>https://connormcgarr.github.io/hvci</a:t>
            </a:r>
            <a:br>
              <a:rPr lang="fr-FR" sz="2000">
                <a:solidFill>
                  <a:schemeClr val="bg1"/>
                </a:solidFill>
              </a:rPr>
            </a:br>
            <a:br>
              <a:rPr lang="fr-FR" sz="2000">
                <a:solidFill>
                  <a:schemeClr val="bg1"/>
                </a:solidFill>
              </a:rPr>
            </a:br>
            <a:r>
              <a:rPr lang="fr-FR" sz="2000" b="1">
                <a:solidFill>
                  <a:schemeClr val="bg1"/>
                </a:solidFill>
              </a:rPr>
              <a:t>How to call any kernel API without trigering HVCI (it’s not an HVCI bypass) ?</a:t>
            </a:r>
            <a:br>
              <a:rPr lang="fr-FR" sz="2000">
                <a:solidFill>
                  <a:schemeClr val="bg1"/>
                </a:solidFill>
              </a:rPr>
            </a:br>
            <a:br>
              <a:rPr lang="fr-FR" sz="2000">
                <a:solidFill>
                  <a:schemeClr val="bg1"/>
                </a:solidFill>
              </a:rPr>
            </a:br>
            <a:r>
              <a:rPr lang="fr-FR" sz="2000">
                <a:solidFill>
                  <a:schemeClr val="bg1"/>
                </a:solidFill>
              </a:rPr>
              <a:t>-</a:t>
            </a:r>
            <a:r>
              <a:rPr lang="fr-FR" sz="1800">
                <a:solidFill>
                  <a:schemeClr val="bg1"/>
                </a:solidFill>
              </a:rPr>
              <a:t> </a:t>
            </a:r>
            <a:r>
              <a:rPr lang="en-US" sz="1800">
                <a:solidFill>
                  <a:schemeClr val="bg1"/>
                </a:solidFill>
              </a:rPr>
              <a:t>Create a “dummy” thread in a suspended state via CreateThread.</a:t>
            </a:r>
            <a:br>
              <a:rPr lang="en-US" sz="1800">
                <a:solidFill>
                  <a:schemeClr val="bg1"/>
                </a:solidFill>
              </a:rPr>
            </a:br>
            <a:br>
              <a:rPr lang="en-US" sz="1800">
                <a:solidFill>
                  <a:schemeClr val="bg1"/>
                </a:solidFill>
              </a:rPr>
            </a:br>
            <a:r>
              <a:rPr lang="en-US" sz="1800">
                <a:solidFill>
                  <a:schemeClr val="bg1"/>
                </a:solidFill>
              </a:rPr>
              <a:t>- Assuming our exploit is running from a “normal” process (running in medium integrity), we can use NtQuerySystemInformation to leak the KTHREAD object associated with the suspended thread. From here we can leak KTHREAD.StackBase - which would give us the address of the kernel-mode stack in order to write to it (each thread has its own stack, and stack control is a must for a ROP chain)</a:t>
            </a:r>
            <a:br>
              <a:rPr lang="en-US" sz="1800">
                <a:solidFill>
                  <a:schemeClr val="bg1"/>
                </a:solidFill>
              </a:rPr>
            </a:br>
            <a:br>
              <a:rPr lang="en-US" sz="1800">
                <a:solidFill>
                  <a:schemeClr val="bg1"/>
                </a:solidFill>
              </a:rPr>
            </a:br>
            <a:r>
              <a:rPr lang="en-US" sz="1800">
                <a:solidFill>
                  <a:schemeClr val="bg1"/>
                </a:solidFill>
              </a:rPr>
              <a:t>- We can locate a return address on the stack and corrupt it with our first ROP gadget, using our kernel arbitrary write vulnerability (this gets around kCFG, or Control Flow Guard in the kernel, since kCFG doesn’t inspect backwards edge control-flow transfers like ret. </a:t>
            </a:r>
            <a:br>
              <a:rPr lang="en-US" sz="1800">
                <a:solidFill>
                  <a:schemeClr val="bg1"/>
                </a:solidFill>
              </a:rPr>
            </a:br>
            <a:br>
              <a:rPr lang="en-US" sz="1800">
                <a:solidFill>
                  <a:schemeClr val="bg1"/>
                </a:solidFill>
              </a:rPr>
            </a:br>
            <a:r>
              <a:rPr lang="en-US" sz="1800">
                <a:solidFill>
                  <a:schemeClr val="bg1"/>
                </a:solidFill>
              </a:rPr>
              <a:t>- We then can use our ROP chain in order to call an arbitrary kernel-mode API. After we have called our intended kernel mode API(s), we then end our ROP chain with a call to the kernel-mode function nt!ZwTerminateThread - which allows us to “gracefully” exit our “dummy” thread without needing to use ROP to restore the execution we hijacked.</a:t>
            </a:r>
            <a:br>
              <a:rPr lang="en-US" sz="1800">
                <a:solidFill>
                  <a:schemeClr val="bg1"/>
                </a:solidFill>
              </a:rPr>
            </a:br>
            <a:br>
              <a:rPr lang="en-US" sz="1800">
                <a:solidFill>
                  <a:schemeClr val="bg1"/>
                </a:solidFill>
              </a:rPr>
            </a:br>
            <a:r>
              <a:rPr lang="en-US" sz="1800">
                <a:solidFill>
                  <a:schemeClr val="bg1"/>
                </a:solidFill>
              </a:rPr>
              <a:t>- We then call ResumeThread on the suspended thread in order to kick off execution</a:t>
            </a: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43159D2B-F4F3-4781-7AF6-810408710E33}"/>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HVCI bypass</a:t>
            </a:r>
          </a:p>
        </p:txBody>
      </p:sp>
    </p:spTree>
    <p:extLst>
      <p:ext uri="{BB962C8B-B14F-4D97-AF65-F5344CB8AC3E}">
        <p14:creationId xmlns:p14="http://schemas.microsoft.com/office/powerpoint/2010/main" val="27630133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50256" y="1632858"/>
            <a:ext cx="9440034" cy="5682342"/>
          </a:xfrm>
        </p:spPr>
        <p:txBody>
          <a:bodyPr>
            <a:normAutofit fontScale="90000"/>
          </a:bodyPr>
          <a:lstStyle/>
          <a:p>
            <a:pPr algn="l"/>
            <a:br>
              <a:rPr lang="fr-FR" sz="1400">
                <a:solidFill>
                  <a:schemeClr val="bg1"/>
                </a:solidFill>
              </a:rPr>
            </a:br>
            <a:br>
              <a:rPr lang="fr-FR" sz="2000">
                <a:solidFill>
                  <a:schemeClr val="bg1"/>
                </a:solidFill>
              </a:rPr>
            </a:br>
            <a:r>
              <a:rPr lang="fr-FR" sz="2000">
                <a:solidFill>
                  <a:schemeClr val="bg1"/>
                </a:solidFill>
                <a:hlinkClick r:id="rId2">
                  <a:extLst>
                    <a:ext uri="{A12FA001-AC4F-418D-AE19-62706E023703}">
                      <ahyp:hlinkClr xmlns:ahyp="http://schemas.microsoft.com/office/drawing/2018/hyperlinkcolor" val="tx"/>
                    </a:ext>
                  </a:extLst>
                </a:hlinkClick>
              </a:rPr>
              <a:t>https://learn.microsoft.com/en-us/windows-server/security/kernel-mode-hardware-stack-protection</a:t>
            </a:r>
            <a:br>
              <a:rPr lang="fr-FR" sz="2000">
                <a:solidFill>
                  <a:schemeClr val="bg1"/>
                </a:solidFill>
              </a:rPr>
            </a:br>
            <a:r>
              <a:rPr lang="fr-FR" sz="2000">
                <a:solidFill>
                  <a:schemeClr val="bg1"/>
                </a:solidFill>
                <a:hlinkClick r:id="rId3">
                  <a:extLst>
                    <a:ext uri="{A12FA001-AC4F-418D-AE19-62706E023703}">
                      <ahyp:hlinkClr xmlns:ahyp="http://schemas.microsoft.com/office/drawing/2018/hyperlinkcolor" val="tx"/>
                    </a:ext>
                  </a:extLst>
                </a:hlinkClick>
              </a:rPr>
              <a:t>https://windows-internals.com/cet-on-windows</a:t>
            </a:r>
            <a:br>
              <a:rPr lang="fr-FR" sz="2000">
                <a:solidFill>
                  <a:schemeClr val="bg1"/>
                </a:solidFill>
              </a:rPr>
            </a:br>
            <a:br>
              <a:rPr lang="fr-FR" sz="2000">
                <a:solidFill>
                  <a:schemeClr val="bg1"/>
                </a:solidFill>
              </a:rPr>
            </a:br>
            <a:r>
              <a:rPr lang="fr-FR" sz="2000">
                <a:solidFill>
                  <a:schemeClr val="bg1"/>
                </a:solidFill>
              </a:rPr>
              <a:t>Kernel-mode Hardware-enforced Stack Protection is off by default</a:t>
            </a:r>
            <a:br>
              <a:rPr lang="fr-FR" sz="2000">
                <a:solidFill>
                  <a:schemeClr val="bg1"/>
                </a:solidFill>
              </a:rPr>
            </a:br>
            <a:br>
              <a:rPr lang="fr-FR" sz="2000">
                <a:solidFill>
                  <a:schemeClr val="bg1"/>
                </a:solidFill>
              </a:rPr>
            </a:br>
            <a:r>
              <a:rPr lang="fr-FR" sz="2000">
                <a:solidFill>
                  <a:schemeClr val="bg1"/>
                </a:solidFill>
              </a:rPr>
              <a:t>Requirements :</a:t>
            </a:r>
            <a:br>
              <a:rPr lang="fr-FR" sz="2000">
                <a:solidFill>
                  <a:schemeClr val="bg1"/>
                </a:solidFill>
              </a:rPr>
            </a:br>
            <a:r>
              <a:rPr lang="fr-FR" sz="2000">
                <a:solidFill>
                  <a:schemeClr val="bg1"/>
                </a:solidFill>
              </a:rPr>
              <a:t>- Available in Windows 11 2022 update or newer</a:t>
            </a:r>
            <a:br>
              <a:rPr lang="fr-FR" sz="2000">
                <a:solidFill>
                  <a:schemeClr val="bg1"/>
                </a:solidFill>
              </a:rPr>
            </a:br>
            <a:r>
              <a:rPr lang="fr-FR" sz="2000">
                <a:solidFill>
                  <a:schemeClr val="bg1"/>
                </a:solidFill>
              </a:rPr>
              <a:t>- Hardware that supports Intel Control-flow Enforcement Technology (CET) or AMD Shadow Stacks</a:t>
            </a:r>
            <a:br>
              <a:rPr lang="fr-FR" sz="2000">
                <a:solidFill>
                  <a:schemeClr val="bg1"/>
                </a:solidFill>
              </a:rPr>
            </a:br>
            <a:r>
              <a:rPr lang="fr-FR" sz="2000">
                <a:solidFill>
                  <a:schemeClr val="bg1"/>
                </a:solidFill>
              </a:rPr>
              <a:t>- Virtualization-based security (VBS) and Hypervisor-enforced code integrity (HVCI) are enabled.</a:t>
            </a:r>
            <a:br>
              <a:rPr lang="fr-FR" sz="2000">
                <a:solidFill>
                  <a:schemeClr val="bg1"/>
                </a:solidFill>
              </a:rPr>
            </a:br>
            <a:br>
              <a:rPr lang="fr-FR" sz="2000">
                <a:solidFill>
                  <a:schemeClr val="bg1"/>
                </a:solidFill>
              </a:rPr>
            </a:br>
            <a:r>
              <a:rPr lang="fr-FR" sz="2000">
                <a:solidFill>
                  <a:schemeClr val="bg1"/>
                </a:solidFill>
              </a:rPr>
              <a:t>ROP technique is dead with CET and KCET activated !</a:t>
            </a:r>
            <a:br>
              <a:rPr lang="fr-FR" sz="2000">
                <a:solidFill>
                  <a:schemeClr val="bg1"/>
                </a:solidFill>
              </a:rPr>
            </a:br>
            <a:br>
              <a:rPr lang="fr-FR" sz="2000">
                <a:solidFill>
                  <a:schemeClr val="bg1"/>
                </a:solidFill>
              </a:rPr>
            </a:br>
            <a:r>
              <a:rPr lang="fr-FR" sz="2000">
                <a:solidFill>
                  <a:schemeClr val="bg1"/>
                </a:solidFill>
              </a:rPr>
              <a:t>How it works ?</a:t>
            </a: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7DB07B11-CAC6-5BEC-3821-FCEE1DC98B2A}"/>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RIP ROP with CET and KCET (Shadow Stack)</a:t>
            </a:r>
          </a:p>
        </p:txBody>
      </p:sp>
    </p:spTree>
    <p:extLst>
      <p:ext uri="{BB962C8B-B14F-4D97-AF65-F5344CB8AC3E}">
        <p14:creationId xmlns:p14="http://schemas.microsoft.com/office/powerpoint/2010/main" val="850902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150257" y="1216479"/>
            <a:ext cx="9440034" cy="7388678"/>
          </a:xfrm>
        </p:spPr>
        <p:txBody>
          <a:bodyPr>
            <a:normAutofit/>
          </a:bodyPr>
          <a:lstStyle/>
          <a:p>
            <a:pPr algn="l"/>
            <a:br>
              <a:rPr lang="fr-FR" sz="1400"/>
            </a:br>
            <a:r>
              <a:rPr lang="fr-FR" sz="2000">
                <a:hlinkClick r:id="rId2"/>
              </a:rPr>
              <a:t>https://www.youtube.com/watch?v=jJfbFj_-ses</a:t>
            </a:r>
            <a:br>
              <a:rPr lang="fr-FR" sz="2000"/>
            </a:br>
            <a:br>
              <a:rPr lang="fr-FR" sz="2000"/>
            </a:br>
            <a:br>
              <a:rPr lang="fr-FR" sz="2000"/>
            </a:br>
            <a:br>
              <a:rPr lang="fr-FR" sz="2000"/>
            </a:br>
            <a:br>
              <a:rPr lang="fr-FR" sz="2000"/>
            </a:br>
            <a:br>
              <a:rPr lang="fr-FR" sz="2000"/>
            </a:br>
            <a:br>
              <a:rPr lang="fr-FR" sz="2000"/>
            </a:br>
            <a:br>
              <a:rPr lang="fr-FR" sz="2000"/>
            </a:br>
            <a:br>
              <a:rPr lang="fr-FR" sz="2000"/>
            </a:br>
            <a:endParaRPr lang="fr-FR" sz="2000"/>
          </a:p>
        </p:txBody>
      </p:sp>
      <p:sp>
        <p:nvSpPr>
          <p:cNvPr id="3" name="ZoneTexte 2">
            <a:extLst>
              <a:ext uri="{FF2B5EF4-FFF2-40B4-BE49-F238E27FC236}">
                <a16:creationId xmlns:a16="http://schemas.microsoft.com/office/drawing/2014/main" id="{7DB07B11-CAC6-5BEC-3821-FCEE1DC98B2A}"/>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RIP ROP : CET and KCET (Shadow Stack)</a:t>
            </a:r>
          </a:p>
        </p:txBody>
      </p:sp>
      <p:pic>
        <p:nvPicPr>
          <p:cNvPr id="5" name="Image 4">
            <a:extLst>
              <a:ext uri="{FF2B5EF4-FFF2-40B4-BE49-F238E27FC236}">
                <a16:creationId xmlns:a16="http://schemas.microsoft.com/office/drawing/2014/main" id="{29010885-7F9E-08EB-B0F3-DEC5C13036CB}"/>
              </a:ext>
            </a:extLst>
          </p:cNvPr>
          <p:cNvPicPr>
            <a:picLocks noChangeAspect="1"/>
          </p:cNvPicPr>
          <p:nvPr/>
        </p:nvPicPr>
        <p:blipFill>
          <a:blip r:embed="rId3"/>
          <a:stretch>
            <a:fillRect/>
          </a:stretch>
        </p:blipFill>
        <p:spPr>
          <a:xfrm>
            <a:off x="1150257" y="972684"/>
            <a:ext cx="8385389" cy="4488089"/>
          </a:xfrm>
          <a:prstGeom prst="rect">
            <a:avLst/>
          </a:prstGeom>
        </p:spPr>
      </p:pic>
    </p:spTree>
    <p:extLst>
      <p:ext uri="{BB962C8B-B14F-4D97-AF65-F5344CB8AC3E}">
        <p14:creationId xmlns:p14="http://schemas.microsoft.com/office/powerpoint/2010/main" val="38780919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375982" y="1404257"/>
            <a:ext cx="9440034" cy="5252287"/>
          </a:xfrm>
        </p:spPr>
        <p:txBody>
          <a:bodyPr>
            <a:normAutofit/>
          </a:bodyPr>
          <a:lstStyle/>
          <a:p>
            <a:pPr algn="l"/>
            <a:r>
              <a:rPr lang="fr-FR" sz="2000">
                <a:solidFill>
                  <a:schemeClr val="bg1"/>
                </a:solidFill>
                <a:hlinkClick r:id="rId2">
                  <a:extLst>
                    <a:ext uri="{A12FA001-AC4F-418D-AE19-62706E023703}">
                      <ahyp:hlinkClr xmlns:ahyp="http://schemas.microsoft.com/office/drawing/2018/hyperlinkcolor" val="tx"/>
                    </a:ext>
                  </a:extLst>
                </a:hlinkClick>
              </a:rPr>
              <a:t>https://r0keb.github.io/posts/PatchGuard-Internals</a:t>
            </a:r>
            <a:br>
              <a:rPr lang="fr-FR" sz="2000">
                <a:solidFill>
                  <a:schemeClr val="bg1"/>
                </a:solidFill>
              </a:rPr>
            </a:br>
            <a:br>
              <a:rPr lang="fr-FR" sz="2000">
                <a:solidFill>
                  <a:schemeClr val="bg1"/>
                </a:solidFill>
              </a:rPr>
            </a:br>
            <a:br>
              <a:rPr lang="fr-FR" sz="800">
                <a:solidFill>
                  <a:schemeClr val="bg1"/>
                </a:solidFill>
              </a:rPr>
            </a:br>
            <a:r>
              <a:rPr lang="en-US" sz="2000">
                <a:solidFill>
                  <a:schemeClr val="bg1"/>
                </a:solidFill>
              </a:rPr>
              <a:t>PatchGuard or KPP is a mitigation introduced in 2005 in the 64bit versions of Windows Vista and Server 2003. </a:t>
            </a:r>
            <a:br>
              <a:rPr lang="en-US" sz="2000">
                <a:solidFill>
                  <a:schemeClr val="bg1"/>
                </a:solidFill>
              </a:rPr>
            </a:br>
            <a:br>
              <a:rPr lang="en-US" sz="2000">
                <a:solidFill>
                  <a:schemeClr val="bg1"/>
                </a:solidFill>
              </a:rPr>
            </a:br>
            <a:r>
              <a:rPr lang="en-US" sz="2000">
                <a:solidFill>
                  <a:schemeClr val="bg1"/>
                </a:solidFill>
              </a:rPr>
              <a:t>Its main purpose is to inspect critical kernel structures and code to ensure they haven’t been tampered with.</a:t>
            </a:r>
            <a:br>
              <a:rPr lang="en-US" sz="2000">
                <a:solidFill>
                  <a:schemeClr val="bg1"/>
                </a:solidFill>
              </a:rPr>
            </a:br>
            <a:br>
              <a:rPr lang="en-US" sz="2000">
                <a:solidFill>
                  <a:schemeClr val="bg1"/>
                </a:solidFill>
              </a:rPr>
            </a:br>
            <a:r>
              <a:rPr lang="en-US" sz="2000">
                <a:solidFill>
                  <a:schemeClr val="bg1"/>
                </a:solidFill>
              </a:rPr>
              <a:t>If it detects any unwanted modification, it will trigger a BSOD with the error code CRITICAL_STRUCTURE_CORRUPTION</a:t>
            </a:r>
            <a:br>
              <a:rPr lang="fr-FR" sz="2000">
                <a:solidFill>
                  <a:schemeClr val="bg1"/>
                </a:solidFill>
              </a:rPr>
            </a:br>
            <a:br>
              <a:rPr lang="fr-FR" sz="20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7DB07B11-CAC6-5BEC-3821-FCEE1DC98B2A}"/>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Kernel PatchGuard (KPP)</a:t>
            </a:r>
          </a:p>
        </p:txBody>
      </p:sp>
    </p:spTree>
    <p:extLst>
      <p:ext uri="{BB962C8B-B14F-4D97-AF65-F5344CB8AC3E}">
        <p14:creationId xmlns:p14="http://schemas.microsoft.com/office/powerpoint/2010/main" val="648733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375981" y="1230156"/>
            <a:ext cx="9440034" cy="5627844"/>
          </a:xfrm>
        </p:spPr>
        <p:txBody>
          <a:bodyPr>
            <a:normAutofit/>
          </a:bodyPr>
          <a:lstStyle/>
          <a:p>
            <a:pPr algn="l"/>
            <a:r>
              <a:rPr lang="en-US" sz="1800">
                <a:solidFill>
                  <a:schemeClr val="bg1"/>
                </a:solidFill>
              </a:rPr>
              <a:t>Kernel exploitation (and exploitation in general) on Windows is becoming harder with every new version. </a:t>
            </a:r>
            <a:br>
              <a:rPr lang="en-US" sz="1800">
                <a:solidFill>
                  <a:schemeClr val="bg1"/>
                </a:solidFill>
              </a:rPr>
            </a:br>
            <a:br>
              <a:rPr lang="en-US" sz="1800">
                <a:solidFill>
                  <a:schemeClr val="bg1"/>
                </a:solidFill>
              </a:rPr>
            </a:br>
            <a:r>
              <a:rPr lang="en-US" sz="1800">
                <a:solidFill>
                  <a:schemeClr val="bg1"/>
                </a:solidFill>
              </a:rPr>
              <a:t>Driver Signature Enforcement made it harder for an attacker to load unsigned drivers, and later HVCI made it entirely impossible – with the added difficulty of a driver block list, preventing attackers from loading signed vulnerable drivers. </a:t>
            </a:r>
            <a:br>
              <a:rPr lang="en-US" sz="1800">
                <a:solidFill>
                  <a:schemeClr val="bg1"/>
                </a:solidFill>
              </a:rPr>
            </a:br>
            <a:br>
              <a:rPr lang="en-US" sz="1800">
                <a:solidFill>
                  <a:schemeClr val="bg1"/>
                </a:solidFill>
              </a:rPr>
            </a:br>
            <a:r>
              <a:rPr lang="en-US" sz="1800">
                <a:solidFill>
                  <a:schemeClr val="bg1"/>
                </a:solidFill>
              </a:rPr>
              <a:t>SMEP and KCFG mitigate against code redirection through function pointer overwrites, and KCET makes ROP impossible as well. </a:t>
            </a:r>
            <a:br>
              <a:rPr lang="en-US" sz="1800">
                <a:solidFill>
                  <a:schemeClr val="bg1"/>
                </a:solidFill>
              </a:rPr>
            </a:br>
            <a:br>
              <a:rPr lang="en-US" sz="1800">
                <a:solidFill>
                  <a:schemeClr val="bg1"/>
                </a:solidFill>
              </a:rPr>
            </a:br>
            <a:r>
              <a:rPr lang="en-US" sz="1800">
                <a:solidFill>
                  <a:schemeClr val="bg1"/>
                </a:solidFill>
              </a:rPr>
              <a:t>And on top of those, there are Patch Guard and Secure Kernel Patch Guard which validate the integrity of the kernel and many of its components.</a:t>
            </a:r>
            <a:br>
              <a:rPr lang="en-US" sz="1800">
                <a:solidFill>
                  <a:schemeClr val="bg1"/>
                </a:solidFill>
              </a:rPr>
            </a:br>
            <a:br>
              <a:rPr lang="en-US" sz="1800">
                <a:solidFill>
                  <a:schemeClr val="bg1"/>
                </a:solidFill>
              </a:rPr>
            </a:br>
            <a:r>
              <a:rPr lang="fr-FR" sz="1800">
                <a:solidFill>
                  <a:schemeClr val="bg1"/>
                </a:solidFill>
              </a:rPr>
              <a:t>However don’t forget : </a:t>
            </a:r>
            <a:br>
              <a:rPr lang="fr-FR" sz="1800">
                <a:solidFill>
                  <a:schemeClr val="bg1"/>
                </a:solidFill>
              </a:rPr>
            </a:br>
            <a:br>
              <a:rPr lang="fr-FR" sz="1800">
                <a:solidFill>
                  <a:schemeClr val="bg1"/>
                </a:solidFill>
              </a:rPr>
            </a:br>
            <a:r>
              <a:rPr lang="fr-FR" sz="1800">
                <a:solidFill>
                  <a:schemeClr val="bg1"/>
                </a:solidFill>
              </a:rPr>
              <a:t>- Somes of these features are not enabled by default (HVCI) and hardware dependent (SMEP, HVCI, CET)</a:t>
            </a:r>
            <a:br>
              <a:rPr lang="fr-FR" sz="1800">
                <a:solidFill>
                  <a:schemeClr val="bg1"/>
                </a:solidFill>
              </a:rPr>
            </a:br>
            <a:br>
              <a:rPr lang="fr-FR" sz="1800">
                <a:solidFill>
                  <a:schemeClr val="bg1"/>
                </a:solidFill>
              </a:rPr>
            </a:br>
            <a:r>
              <a:rPr lang="fr-FR" sz="1800">
                <a:solidFill>
                  <a:schemeClr val="bg1"/>
                </a:solidFill>
              </a:rPr>
              <a:t>- At the time of writing there’s still one technique that requires only an arbitrary kernel write primitive</a:t>
            </a:r>
            <a:br>
              <a:rPr lang="fr-FR" sz="1600">
                <a:solidFill>
                  <a:schemeClr val="bg1"/>
                </a:solidFill>
              </a:rPr>
            </a:br>
            <a:br>
              <a:rPr lang="fr-FR" sz="1600">
                <a:solidFill>
                  <a:schemeClr val="bg1"/>
                </a:solidFill>
              </a:rPr>
            </a:br>
            <a:endParaRPr lang="fr-FR" sz="1600">
              <a:solidFill>
                <a:schemeClr val="bg1"/>
              </a:solidFill>
            </a:endParaRPr>
          </a:p>
        </p:txBody>
      </p:sp>
      <p:sp>
        <p:nvSpPr>
          <p:cNvPr id="3" name="ZoneTexte 2">
            <a:extLst>
              <a:ext uri="{FF2B5EF4-FFF2-40B4-BE49-F238E27FC236}">
                <a16:creationId xmlns:a16="http://schemas.microsoft.com/office/drawing/2014/main" id="{7DB07B11-CAC6-5BEC-3821-FCEE1DC98B2A}"/>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The end of kernel exploitation ?</a:t>
            </a:r>
          </a:p>
        </p:txBody>
      </p:sp>
    </p:spTree>
    <p:extLst>
      <p:ext uri="{BB962C8B-B14F-4D97-AF65-F5344CB8AC3E}">
        <p14:creationId xmlns:p14="http://schemas.microsoft.com/office/powerpoint/2010/main" val="86116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375982" y="1110342"/>
            <a:ext cx="9440034" cy="5219630"/>
          </a:xfrm>
        </p:spPr>
        <p:txBody>
          <a:bodyPr>
            <a:normAutofit fontScale="90000"/>
          </a:bodyPr>
          <a:lstStyle/>
          <a:p>
            <a:pPr algn="l"/>
            <a:br>
              <a:rPr lang="fr-FR" sz="2000">
                <a:solidFill>
                  <a:schemeClr val="bg1"/>
                </a:solidFill>
              </a:rPr>
            </a:br>
            <a:br>
              <a:rPr lang="fr-FR" sz="2000">
                <a:solidFill>
                  <a:schemeClr val="bg1"/>
                </a:solidFill>
              </a:rPr>
            </a:br>
            <a:br>
              <a:rPr lang="en-US" sz="2000">
                <a:solidFill>
                  <a:schemeClr val="bg1"/>
                </a:solidFill>
              </a:rPr>
            </a:br>
            <a:r>
              <a:rPr lang="fr-FR" sz="2000">
                <a:solidFill>
                  <a:schemeClr val="bg1"/>
                </a:solidFill>
                <a:hlinkClick r:id="rId2">
                  <a:extLst>
                    <a:ext uri="{A12FA001-AC4F-418D-AE19-62706E023703}">
                      <ahyp:hlinkClr xmlns:ahyp="http://schemas.microsoft.com/office/drawing/2018/hyperlinkcolor" val="tx"/>
                    </a:ext>
                  </a:extLst>
                </a:hlinkClick>
              </a:rPr>
              <a:t>https://windows-internals.com/one-i-o-ring-to-rule-them-all-a-full-read-write-exploit-primitive-on-windows-11</a:t>
            </a:r>
            <a:br>
              <a:rPr lang="fr-FR" sz="2000">
                <a:solidFill>
                  <a:schemeClr val="bg1"/>
                </a:solidFill>
              </a:rPr>
            </a:br>
            <a:br>
              <a:rPr lang="fr-FR" sz="2000">
                <a:solidFill>
                  <a:schemeClr val="bg1"/>
                </a:solidFill>
              </a:rPr>
            </a:br>
            <a:br>
              <a:rPr lang="en-US" sz="2000">
                <a:solidFill>
                  <a:schemeClr val="bg1"/>
                </a:solidFill>
              </a:rPr>
            </a:br>
            <a:r>
              <a:rPr lang="en-US" sz="2000">
                <a:solidFill>
                  <a:schemeClr val="bg1"/>
                </a:solidFill>
              </a:rPr>
              <a:t>Data-based attacks are still a viable solution.</a:t>
            </a:r>
            <a:br>
              <a:rPr lang="en-US" sz="2000">
                <a:solidFill>
                  <a:schemeClr val="bg1"/>
                </a:solidFill>
              </a:rPr>
            </a:br>
            <a:br>
              <a:rPr lang="en-US" sz="2000">
                <a:solidFill>
                  <a:schemeClr val="bg1"/>
                </a:solidFill>
              </a:rPr>
            </a:br>
            <a:r>
              <a:rPr lang="en-US" sz="2000">
                <a:solidFill>
                  <a:schemeClr val="bg1"/>
                </a:solidFill>
              </a:rPr>
              <a:t>A known technique for a data-only attack is to create a fake kernel-mode structure in user mode, then tricking the kernel to use it through a write-what-where bug.</a:t>
            </a:r>
            <a:br>
              <a:rPr lang="en-US" sz="2000">
                <a:solidFill>
                  <a:schemeClr val="bg1"/>
                </a:solidFill>
              </a:rPr>
            </a:br>
            <a:br>
              <a:rPr lang="en-US" sz="2000">
                <a:solidFill>
                  <a:schemeClr val="bg1"/>
                </a:solidFill>
              </a:rPr>
            </a:br>
            <a:r>
              <a:rPr lang="en-US" sz="2000">
                <a:solidFill>
                  <a:schemeClr val="bg1"/>
                </a:solidFill>
              </a:rPr>
              <a:t>The kernel will treat this structure like valid kernel data, allowing the attacker to achieve privilege escalation by manipulating the data in the structure, thus manipulating kernel actions that are done based on that data</a:t>
            </a:r>
            <a:br>
              <a:rPr lang="fr-FR" sz="2000">
                <a:solidFill>
                  <a:schemeClr val="bg1"/>
                </a:solidFill>
              </a:rPr>
            </a:br>
            <a:br>
              <a:rPr lang="fr-FR" sz="2000">
                <a:solidFill>
                  <a:schemeClr val="bg1"/>
                </a:solidFill>
              </a:rPr>
            </a:br>
            <a:r>
              <a:rPr lang="fr-FR" sz="2000">
                <a:solidFill>
                  <a:schemeClr val="bg1"/>
                </a:solidFill>
              </a:rPr>
              <a:t>W</a:t>
            </a:r>
            <a:r>
              <a:rPr lang="en-US" sz="2000">
                <a:solidFill>
                  <a:schemeClr val="bg1"/>
                </a:solidFill>
              </a:rPr>
              <a:t>ith a single arbitrary write and a fake buffer array we can get full control of the kernel address space through read and write operations.</a:t>
            </a: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7DB07B11-CAC6-5BEC-3821-FCEE1DC98B2A}"/>
              </a:ext>
            </a:extLst>
          </p:cNvPr>
          <p:cNvSpPr txBox="1"/>
          <p:nvPr/>
        </p:nvSpPr>
        <p:spPr>
          <a:xfrm>
            <a:off x="1256392" y="372906"/>
            <a:ext cx="9440033" cy="461665"/>
          </a:xfrm>
          <a:prstGeom prst="rect">
            <a:avLst/>
          </a:prstGeom>
          <a:noFill/>
        </p:spPr>
        <p:txBody>
          <a:bodyPr wrap="square">
            <a:spAutoFit/>
          </a:bodyPr>
          <a:lstStyle/>
          <a:p>
            <a:pPr algn="ctr"/>
            <a:r>
              <a:rPr lang="fr-FR" sz="2400">
                <a:solidFill>
                  <a:schemeClr val="bg1"/>
                </a:solidFill>
              </a:rPr>
              <a:t>Kernel data-based attacks</a:t>
            </a:r>
          </a:p>
        </p:txBody>
      </p:sp>
    </p:spTree>
    <p:extLst>
      <p:ext uri="{BB962C8B-B14F-4D97-AF65-F5344CB8AC3E}">
        <p14:creationId xmlns:p14="http://schemas.microsoft.com/office/powerpoint/2010/main" val="3064062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318833" y="808264"/>
            <a:ext cx="9440034" cy="6199344"/>
          </a:xfrm>
        </p:spPr>
        <p:txBody>
          <a:bodyPr>
            <a:noAutofit/>
          </a:bodyPr>
          <a:lstStyle/>
          <a:p>
            <a:pPr algn="l"/>
            <a:r>
              <a:rPr lang="en-US" sz="1400">
                <a:solidFill>
                  <a:schemeClr val="bg1"/>
                </a:solidFill>
              </a:rPr>
              <a:t>1. Create two named pipes with CreateNamedPipe: one will be used for input for arbitrary kernel writes and the other for output for arbitrary kernel reads. At least the pipe that’ll be used as input should be created with flag PIPE_ACCESS_DUPLEX to allow both reading and writing. </a:t>
            </a:r>
            <a:br>
              <a:rPr lang="en-US" sz="1400">
                <a:solidFill>
                  <a:schemeClr val="bg1"/>
                </a:solidFill>
              </a:rPr>
            </a:br>
            <a:br>
              <a:rPr lang="en-US" sz="1400">
                <a:solidFill>
                  <a:schemeClr val="bg1"/>
                </a:solidFill>
              </a:rPr>
            </a:br>
            <a:r>
              <a:rPr lang="en-US" sz="1400">
                <a:solidFill>
                  <a:schemeClr val="bg1"/>
                </a:solidFill>
              </a:rPr>
              <a:t>2. Open client handles for both pipes with CreateFile, both with read and write permissions.</a:t>
            </a:r>
            <a:br>
              <a:rPr lang="en-US" sz="1400">
                <a:solidFill>
                  <a:schemeClr val="bg1"/>
                </a:solidFill>
              </a:rPr>
            </a:br>
            <a:br>
              <a:rPr lang="en-US" sz="1400">
                <a:solidFill>
                  <a:schemeClr val="bg1"/>
                </a:solidFill>
              </a:rPr>
            </a:br>
            <a:r>
              <a:rPr lang="en-US" sz="1400">
                <a:solidFill>
                  <a:schemeClr val="bg1"/>
                </a:solidFill>
              </a:rPr>
              <a:t>3. Create an I/O ring: this can be done through CreateIoRing API.</a:t>
            </a:r>
            <a:br>
              <a:rPr lang="en-US" sz="1400">
                <a:solidFill>
                  <a:schemeClr val="bg1"/>
                </a:solidFill>
              </a:rPr>
            </a:br>
            <a:br>
              <a:rPr lang="en-US" sz="1400">
                <a:solidFill>
                  <a:schemeClr val="bg1"/>
                </a:solidFill>
              </a:rPr>
            </a:br>
            <a:r>
              <a:rPr lang="en-US" sz="1400">
                <a:solidFill>
                  <a:schemeClr val="bg1"/>
                </a:solidFill>
              </a:rPr>
              <a:t>4. Allocate a fake buffers array in the heap: Starting from the official 22H2 release, the registered buffers array is no longer a flat array, but an array of IOP_MC_BUFFER_ENTRY structures, so this gets slightly more tricky.</a:t>
            </a:r>
            <a:br>
              <a:rPr lang="en-US" sz="1400">
                <a:solidFill>
                  <a:schemeClr val="bg1"/>
                </a:solidFill>
              </a:rPr>
            </a:br>
            <a:br>
              <a:rPr lang="en-US" sz="1400">
                <a:solidFill>
                  <a:schemeClr val="bg1"/>
                </a:solidFill>
              </a:rPr>
            </a:br>
            <a:r>
              <a:rPr lang="en-US" sz="1400">
                <a:solidFill>
                  <a:schemeClr val="bg1"/>
                </a:solidFill>
              </a:rPr>
              <a:t>5. Find the address of the newly created I/O ring object: since I/O rings use a new object type, IORING_OBJECT, we can leak its address through a well-known KASLR bypass technique. NtQuerySystemInformation with SystemHandleInformation leaks the kernel addresses of objects, including our new I/O ring object. Fortunately, the internal structure of IORING_OBJECT is in the public symbols so there’s no need to reverse engineer the structure to find the offset of RegBuffers. We add the two together to get the target for our arbitrary write.</a:t>
            </a:r>
            <a:br>
              <a:rPr lang="en-US" sz="1400">
                <a:solidFill>
                  <a:schemeClr val="bg1"/>
                </a:solidFill>
              </a:rPr>
            </a:br>
            <a:r>
              <a:rPr lang="en-US" sz="1400">
                <a:solidFill>
                  <a:schemeClr val="bg1"/>
                </a:solidFill>
              </a:rPr>
              <a:t>Unfortunately, this API as well as many other KASLR bypasses can only be used by processes with Medium IL or higher</a:t>
            </a:r>
            <a:br>
              <a:rPr lang="en-US" sz="1400">
                <a:solidFill>
                  <a:schemeClr val="bg1"/>
                </a:solidFill>
              </a:rPr>
            </a:br>
            <a:br>
              <a:rPr lang="en-US" sz="1400">
                <a:solidFill>
                  <a:schemeClr val="bg1"/>
                </a:solidFill>
              </a:rPr>
            </a:br>
            <a:r>
              <a:rPr lang="en-US" sz="1400">
                <a:solidFill>
                  <a:schemeClr val="bg1"/>
                </a:solidFill>
              </a:rPr>
              <a:t>6. Use your preferred arbitrary write bug to overwrite IoRing-&gt;RegBuffers with the address of the fake user-mode array. Notice that if you haven’t previously registered a valid buffers array you’ll also have to overwrite IoRing-&gt;RegBuffersCount to have a non-zero value.</a:t>
            </a:r>
            <a:br>
              <a:rPr lang="en-US" sz="1400">
                <a:solidFill>
                  <a:schemeClr val="bg1"/>
                </a:solidFill>
              </a:rPr>
            </a:br>
            <a:br>
              <a:rPr lang="en-US" sz="1400">
                <a:solidFill>
                  <a:schemeClr val="bg1"/>
                </a:solidFill>
              </a:rPr>
            </a:br>
            <a:r>
              <a:rPr lang="en-US" sz="1400">
                <a:solidFill>
                  <a:schemeClr val="bg1"/>
                </a:solidFill>
              </a:rPr>
              <a:t>7. Populate the fake buffers array with kernel pointers to read or write to: to do this you might need other KASLR bypasses in order to find your target addresses. You could use NtQuerySystemInformation with SystemModuleInformation class to find the base addresses of kernel modules, use the same technique as earlier to find kernel addresses of objects, or use the pointers available inside the I/O ring itself, which point to data structures in the paged pool.</a:t>
            </a:r>
            <a:br>
              <a:rPr lang="en-US" sz="1400">
                <a:solidFill>
                  <a:schemeClr val="bg1"/>
                </a:solidFill>
              </a:rPr>
            </a:br>
            <a:br>
              <a:rPr lang="en-US" sz="1400">
                <a:solidFill>
                  <a:schemeClr val="bg1"/>
                </a:solidFill>
              </a:rPr>
            </a:br>
            <a:r>
              <a:rPr lang="en-US" sz="1400">
                <a:solidFill>
                  <a:schemeClr val="bg1"/>
                </a:solidFill>
              </a:rPr>
              <a:t>8. Queue read and write operations in the I/O ring through BuildIoRingReadFile and BuildIoRingWriteFile.</a:t>
            </a:r>
            <a:br>
              <a:rPr lang="fr-FR" sz="1400">
                <a:solidFill>
                  <a:schemeClr val="bg1"/>
                </a:solidFill>
              </a:rPr>
            </a:br>
            <a:br>
              <a:rPr lang="fr-FR" sz="1400">
                <a:solidFill>
                  <a:schemeClr val="bg1"/>
                </a:solidFill>
              </a:rPr>
            </a:br>
            <a:endParaRPr lang="fr-FR" sz="1400">
              <a:solidFill>
                <a:schemeClr val="bg1"/>
              </a:solidFill>
            </a:endParaRPr>
          </a:p>
        </p:txBody>
      </p:sp>
      <p:sp>
        <p:nvSpPr>
          <p:cNvPr id="3" name="ZoneTexte 2">
            <a:extLst>
              <a:ext uri="{FF2B5EF4-FFF2-40B4-BE49-F238E27FC236}">
                <a16:creationId xmlns:a16="http://schemas.microsoft.com/office/drawing/2014/main" id="{7DB07B11-CAC6-5BEC-3821-FCEE1DC98B2A}"/>
              </a:ext>
            </a:extLst>
          </p:cNvPr>
          <p:cNvSpPr txBox="1"/>
          <p:nvPr/>
        </p:nvSpPr>
        <p:spPr>
          <a:xfrm>
            <a:off x="1318833" y="127977"/>
            <a:ext cx="9440033" cy="461665"/>
          </a:xfrm>
          <a:prstGeom prst="rect">
            <a:avLst/>
          </a:prstGeom>
          <a:noFill/>
        </p:spPr>
        <p:txBody>
          <a:bodyPr wrap="square">
            <a:spAutoFit/>
          </a:bodyPr>
          <a:lstStyle/>
          <a:p>
            <a:pPr algn="ctr"/>
            <a:r>
              <a:rPr lang="fr-FR" sz="2400">
                <a:solidFill>
                  <a:schemeClr val="bg1"/>
                </a:solidFill>
              </a:rPr>
              <a:t>Kernel data-based attacks using I/O Ring</a:t>
            </a:r>
          </a:p>
        </p:txBody>
      </p:sp>
    </p:spTree>
    <p:extLst>
      <p:ext uri="{BB962C8B-B14F-4D97-AF65-F5344CB8AC3E}">
        <p14:creationId xmlns:p14="http://schemas.microsoft.com/office/powerpoint/2010/main" val="155690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1820636"/>
            <a:ext cx="9440034" cy="4341292"/>
          </a:xfrm>
        </p:spPr>
        <p:txBody>
          <a:bodyPr>
            <a:normAutofit/>
          </a:bodyPr>
          <a:lstStyle/>
          <a:p>
            <a:pPr algn="l"/>
            <a:r>
              <a:rPr lang="fr-FR" sz="1600">
                <a:solidFill>
                  <a:schemeClr val="bg1"/>
                </a:solidFill>
              </a:rPr>
              <a:t>A first solution is to blacklist well known drivers used for ransomware attacks :</a:t>
            </a:r>
            <a:br>
              <a:rPr lang="fr-FR" sz="1600">
                <a:solidFill>
                  <a:schemeClr val="bg1"/>
                </a:solidFill>
              </a:rPr>
            </a:br>
            <a:r>
              <a:rPr lang="fr-FR" sz="1600">
                <a:solidFill>
                  <a:schemeClr val="bg1"/>
                </a:solidFill>
              </a:rPr>
              <a:t> </a:t>
            </a:r>
            <a:br>
              <a:rPr lang="fr-FR" sz="1600">
                <a:solidFill>
                  <a:schemeClr val="bg1"/>
                </a:solidFill>
              </a:rPr>
            </a:br>
            <a:r>
              <a:rPr lang="fr-FR" sz="1600">
                <a:solidFill>
                  <a:schemeClr val="bg1"/>
                </a:solidFill>
                <a:hlinkClick r:id="rId2">
                  <a:extLst>
                    <a:ext uri="{A12FA001-AC4F-418D-AE19-62706E023703}">
                      <ahyp:hlinkClr xmlns:ahyp="http://schemas.microsoft.com/office/drawing/2018/hyperlinkcolor" val="tx"/>
                    </a:ext>
                  </a:extLst>
                </a:hlinkClick>
              </a:rPr>
              <a:t>https://learn.microsoft.com/en-us/windows/security/application-security/application-control/app-control-for-business/design/microsoft-recommended-driver-block-rules</a:t>
            </a:r>
            <a:br>
              <a:rPr lang="fr-FR" sz="1600">
                <a:solidFill>
                  <a:schemeClr val="bg1"/>
                </a:solidFill>
              </a:rPr>
            </a:br>
            <a:br>
              <a:rPr lang="fr-FR" sz="1600">
                <a:solidFill>
                  <a:schemeClr val="bg1"/>
                </a:solidFill>
              </a:rPr>
            </a:br>
            <a:r>
              <a:rPr lang="fr-FR" sz="1600">
                <a:solidFill>
                  <a:schemeClr val="bg1"/>
                </a:solidFill>
              </a:rPr>
              <a:t>- Available though Windows Security GUI </a:t>
            </a:r>
            <a:br>
              <a:rPr lang="fr-FR" sz="1600">
                <a:solidFill>
                  <a:schemeClr val="bg1"/>
                </a:solidFill>
              </a:rPr>
            </a:br>
            <a:r>
              <a:rPr lang="en-US" sz="1600" b="0" i="0">
                <a:solidFill>
                  <a:schemeClr val="bg1"/>
                </a:solidFill>
                <a:effectLst/>
              </a:rPr>
              <a:t>- First introduction in an optional feature Windows 10 1809</a:t>
            </a:r>
            <a:br>
              <a:rPr lang="en-US" sz="1600" b="0" i="0">
                <a:solidFill>
                  <a:schemeClr val="bg1"/>
                </a:solidFill>
                <a:effectLst/>
              </a:rPr>
            </a:br>
            <a:r>
              <a:rPr lang="en-US" sz="1600" b="0" i="0">
                <a:solidFill>
                  <a:schemeClr val="bg1"/>
                </a:solidFill>
                <a:effectLst/>
              </a:rPr>
              <a:t>- Enabled by default starting Windows 11 22H2  </a:t>
            </a:r>
            <a:br>
              <a:rPr lang="en-US" sz="1600" b="0" i="0">
                <a:solidFill>
                  <a:schemeClr val="bg1"/>
                </a:solidFill>
                <a:effectLst/>
              </a:rPr>
            </a:br>
            <a:r>
              <a:rPr lang="fr-FR" sz="1600">
                <a:solidFill>
                  <a:schemeClr val="bg1"/>
                </a:solidFill>
              </a:rPr>
              <a:t>- Automaticaly set if HCVI is actived</a:t>
            </a:r>
            <a:br>
              <a:rPr lang="en-US" sz="1600" b="0" i="0">
                <a:solidFill>
                  <a:schemeClr val="bg1"/>
                </a:solidFill>
                <a:effectLst/>
              </a:rPr>
            </a:br>
            <a:br>
              <a:rPr lang="fr-FR" sz="1600">
                <a:solidFill>
                  <a:schemeClr val="bg1"/>
                </a:solidFill>
              </a:rPr>
            </a:br>
            <a:br>
              <a:rPr lang="fr-FR" sz="1600">
                <a:solidFill>
                  <a:schemeClr val="bg1"/>
                </a:solidFill>
              </a:rPr>
            </a:br>
            <a:r>
              <a:rPr lang="en-US" sz="1600" b="0" i="0">
                <a:solidFill>
                  <a:schemeClr val="bg1"/>
                </a:solidFill>
                <a:effectLst/>
              </a:rPr>
              <a:t>The blocklist is updated with each new major release of Windows, typically 1-2 times per year.</a:t>
            </a:r>
            <a:br>
              <a:rPr lang="en-US" sz="1600" b="0" i="0">
                <a:solidFill>
                  <a:schemeClr val="bg1"/>
                </a:solidFill>
                <a:effectLst/>
              </a:rPr>
            </a:br>
            <a:r>
              <a:rPr lang="en-US" sz="1600" b="0" i="0">
                <a:solidFill>
                  <a:schemeClr val="bg1"/>
                </a:solidFill>
                <a:effectLst/>
              </a:rPr>
              <a:t>The most current blocklist is now also available as an optional update from Windows Update.</a:t>
            </a:r>
            <a:br>
              <a:rPr lang="en-US" sz="1600" b="0" i="0">
                <a:solidFill>
                  <a:schemeClr val="bg1"/>
                </a:solidFill>
                <a:effectLst/>
              </a:rPr>
            </a:br>
            <a:br>
              <a:rPr lang="en-US" sz="1600" b="0" i="0">
                <a:solidFill>
                  <a:schemeClr val="bg1"/>
                </a:solidFill>
                <a:effectLst/>
              </a:rPr>
            </a:br>
            <a:r>
              <a:rPr lang="en-US" sz="1600" b="0" i="0">
                <a:solidFill>
                  <a:schemeClr val="bg1"/>
                </a:solidFill>
                <a:effectLst/>
                <a:hlinkClick r:id="rId3">
                  <a:extLst>
                    <a:ext uri="{A12FA001-AC4F-418D-AE19-62706E023703}">
                      <ahyp:hlinkClr xmlns:ahyp="http://schemas.microsoft.com/office/drawing/2018/hyperlinkcolor" val="tx"/>
                    </a:ext>
                  </a:extLst>
                </a:hlinkClick>
              </a:rPr>
              <a:t>https://aka.ms/VulnerableDriverBlockList</a:t>
            </a:r>
            <a:r>
              <a:rPr lang="en-US" sz="1600" b="0" i="0">
                <a:solidFill>
                  <a:schemeClr val="bg1"/>
                </a:solidFill>
                <a:effectLst/>
              </a:rPr>
              <a:t> </a:t>
            </a:r>
            <a:br>
              <a:rPr lang="en-US" sz="1400" b="0" i="0">
                <a:solidFill>
                  <a:schemeClr val="bg1"/>
                </a:solidFill>
                <a:effectLst/>
              </a:rPr>
            </a:br>
            <a:br>
              <a:rPr lang="en-US" sz="1300" b="0" i="0">
                <a:solidFill>
                  <a:schemeClr val="bg1"/>
                </a:solidFill>
                <a:effectLst/>
                <a:latin typeface="Segoe UI" panose="020B0502040204020203" pitchFamily="34" charset="0"/>
              </a:rPr>
            </a:br>
            <a:endParaRPr lang="fr-FR" sz="1300">
              <a:solidFill>
                <a:schemeClr val="bg1"/>
              </a:solidFill>
            </a:endParaRPr>
          </a:p>
        </p:txBody>
      </p:sp>
      <p:sp>
        <p:nvSpPr>
          <p:cNvPr id="3" name="ZoneTexte 2">
            <a:extLst>
              <a:ext uri="{FF2B5EF4-FFF2-40B4-BE49-F238E27FC236}">
                <a16:creationId xmlns:a16="http://schemas.microsoft.com/office/drawing/2014/main" id="{5DC017E0-4B7B-9808-1DAC-D72E2D92D419}"/>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Vulnerable Driver Blocklist</a:t>
            </a:r>
          </a:p>
        </p:txBody>
      </p:sp>
      <p:pic>
        <p:nvPicPr>
          <p:cNvPr id="5" name="Image 4">
            <a:extLst>
              <a:ext uri="{FF2B5EF4-FFF2-40B4-BE49-F238E27FC236}">
                <a16:creationId xmlns:a16="http://schemas.microsoft.com/office/drawing/2014/main" id="{38947C03-EE61-B620-2216-71F4B2AE8962}"/>
              </a:ext>
            </a:extLst>
          </p:cNvPr>
          <p:cNvPicPr>
            <a:picLocks noChangeAspect="1"/>
          </p:cNvPicPr>
          <p:nvPr/>
        </p:nvPicPr>
        <p:blipFill>
          <a:blip r:embed="rId4"/>
          <a:stretch>
            <a:fillRect/>
          </a:stretch>
        </p:blipFill>
        <p:spPr>
          <a:xfrm>
            <a:off x="7494813" y="3179930"/>
            <a:ext cx="2303541" cy="1426760"/>
          </a:xfrm>
          <a:prstGeom prst="rect">
            <a:avLst/>
          </a:prstGeom>
        </p:spPr>
      </p:pic>
    </p:spTree>
    <p:extLst>
      <p:ext uri="{BB962C8B-B14F-4D97-AF65-F5344CB8AC3E}">
        <p14:creationId xmlns:p14="http://schemas.microsoft.com/office/powerpoint/2010/main" val="420943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824593"/>
            <a:ext cx="9440034" cy="5337335"/>
          </a:xfrm>
        </p:spPr>
        <p:txBody>
          <a:bodyPr>
            <a:normAutofit/>
          </a:bodyPr>
          <a:lstStyle/>
          <a:p>
            <a:pPr algn="l"/>
            <a:br>
              <a:rPr lang="fr-FR" sz="1400">
                <a:solidFill>
                  <a:schemeClr val="bg1"/>
                </a:solidFill>
              </a:rPr>
            </a:br>
            <a:br>
              <a:rPr lang="fr-FR" sz="2000">
                <a:solidFill>
                  <a:schemeClr val="bg1"/>
                </a:solidFill>
              </a:rPr>
            </a:br>
            <a:r>
              <a:rPr lang="fr-FR" sz="2000">
                <a:solidFill>
                  <a:schemeClr val="bg1"/>
                </a:solidFill>
              </a:rPr>
              <a:t>E</a:t>
            </a:r>
            <a:r>
              <a:rPr lang="en-US" sz="2000">
                <a:solidFill>
                  <a:schemeClr val="bg1"/>
                </a:solidFill>
              </a:rPr>
              <a:t>xecute malicious code inside Windows kernel but to do what ?</a:t>
            </a:r>
            <a:br>
              <a:rPr lang="en-US" sz="2000">
                <a:solidFill>
                  <a:schemeClr val="bg1"/>
                </a:solidFill>
              </a:rPr>
            </a:br>
            <a:br>
              <a:rPr lang="fr-FR" sz="2000">
                <a:solidFill>
                  <a:schemeClr val="bg1"/>
                </a:solidFill>
              </a:rPr>
            </a:br>
            <a:r>
              <a:rPr lang="fr-FR" sz="2000">
                <a:solidFill>
                  <a:schemeClr val="bg1"/>
                </a:solidFill>
              </a:rPr>
              <a:t>1) Privilege escalation, steal SYSTEM token</a:t>
            </a:r>
            <a:br>
              <a:rPr lang="fr-FR" sz="2000">
                <a:solidFill>
                  <a:schemeClr val="bg1"/>
                </a:solidFill>
              </a:rPr>
            </a:br>
            <a:br>
              <a:rPr lang="fr-FR" sz="2000">
                <a:solidFill>
                  <a:schemeClr val="bg1"/>
                </a:solidFill>
              </a:rPr>
            </a:br>
            <a:r>
              <a:rPr lang="fr-FR" sz="1600">
                <a:solidFill>
                  <a:schemeClr val="bg1"/>
                </a:solidFill>
              </a:rPr>
              <a:t>- </a:t>
            </a:r>
            <a:r>
              <a:rPr lang="en-US" sz="1600">
                <a:solidFill>
                  <a:schemeClr val="bg1"/>
                </a:solidFill>
              </a:rPr>
              <a:t>The exploit (which usually is a medium-integrity process if executed locally) uses a kernel vulnerability to read and write kernel memory.</a:t>
            </a:r>
            <a:br>
              <a:rPr lang="en-US" sz="1600">
                <a:solidFill>
                  <a:schemeClr val="bg1"/>
                </a:solidFill>
              </a:rPr>
            </a:br>
            <a:r>
              <a:rPr lang="en-US" sz="1600">
                <a:solidFill>
                  <a:schemeClr val="bg1"/>
                </a:solidFill>
              </a:rPr>
              <a:t>- The exploit uses the ability to read/write to overwrite a function pointer in kernel-mode (or finds some other way) to force the kernel to redirect execution into attacker-controlled memory.</a:t>
            </a:r>
            <a:br>
              <a:rPr lang="en-US" sz="1600">
                <a:solidFill>
                  <a:schemeClr val="bg1"/>
                </a:solidFill>
              </a:rPr>
            </a:br>
            <a:r>
              <a:rPr lang="en-US" sz="1600">
                <a:solidFill>
                  <a:schemeClr val="bg1"/>
                </a:solidFill>
              </a:rPr>
              <a:t>- The attacker-controlled memory contains shellcode.</a:t>
            </a:r>
            <a:br>
              <a:rPr lang="en-US" sz="1600">
                <a:solidFill>
                  <a:schemeClr val="bg1"/>
                </a:solidFill>
              </a:rPr>
            </a:br>
            <a:r>
              <a:rPr lang="en-US" sz="1600">
                <a:solidFill>
                  <a:schemeClr val="bg1"/>
                </a:solidFill>
              </a:rPr>
              <a:t>- The attacker-supplied shellcode and perform token stealing in order to escalate to NT AUTHORITY\SYSTEM</a:t>
            </a:r>
            <a:br>
              <a:rPr lang="en-US" sz="1400">
                <a:solidFill>
                  <a:schemeClr val="bg1"/>
                </a:solidFill>
              </a:rPr>
            </a:br>
            <a:br>
              <a:rPr lang="en-US" sz="2000">
                <a:solidFill>
                  <a:schemeClr val="bg1"/>
                </a:solidFill>
              </a:rPr>
            </a:br>
            <a:r>
              <a:rPr lang="en-US" sz="2000">
                <a:solidFill>
                  <a:schemeClr val="bg1"/>
                </a:solidFill>
              </a:rPr>
              <a:t>2) Call kernel-mode API -&gt; usually harder but more powerful, not limited to token stealing</a:t>
            </a:r>
            <a:br>
              <a:rPr lang="en-US" sz="2000">
                <a:solidFill>
                  <a:schemeClr val="bg1"/>
                </a:solidFill>
              </a:rPr>
            </a:br>
            <a:br>
              <a:rPr lang="en-US" sz="2000">
                <a:solidFill>
                  <a:schemeClr val="bg1"/>
                </a:solidFill>
              </a:rPr>
            </a:br>
            <a:r>
              <a:rPr lang="en-US" sz="1600">
                <a:solidFill>
                  <a:schemeClr val="bg1"/>
                </a:solidFill>
              </a:rPr>
              <a:t>- Unload or kill any security driver AV, EDR</a:t>
            </a:r>
            <a:br>
              <a:rPr lang="en-US" sz="1600">
                <a:solidFill>
                  <a:schemeClr val="bg1"/>
                </a:solidFill>
              </a:rPr>
            </a:br>
            <a:r>
              <a:rPr lang="en-US" sz="1600">
                <a:solidFill>
                  <a:schemeClr val="bg1"/>
                </a:solidFill>
              </a:rPr>
              <a:t>- Disable kernel hooks and monitoring</a:t>
            </a: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567C53B4-9673-5504-0B5F-E63AFF35B45C}"/>
              </a:ext>
            </a:extLst>
          </p:cNvPr>
          <p:cNvSpPr txBox="1"/>
          <p:nvPr/>
        </p:nvSpPr>
        <p:spPr>
          <a:xfrm>
            <a:off x="1375983" y="824593"/>
            <a:ext cx="9440034" cy="461665"/>
          </a:xfrm>
          <a:prstGeom prst="rect">
            <a:avLst/>
          </a:prstGeom>
          <a:noFill/>
        </p:spPr>
        <p:txBody>
          <a:bodyPr wrap="square" rtlCol="0">
            <a:spAutoFit/>
          </a:bodyPr>
          <a:lstStyle/>
          <a:p>
            <a:pPr algn="ctr"/>
            <a:r>
              <a:rPr lang="fr-FR" sz="2400">
                <a:solidFill>
                  <a:schemeClr val="bg1"/>
                </a:solidFill>
              </a:rPr>
              <a:t>Kernel exploitation</a:t>
            </a:r>
          </a:p>
        </p:txBody>
      </p:sp>
    </p:spTree>
    <p:extLst>
      <p:ext uri="{BB962C8B-B14F-4D97-AF65-F5344CB8AC3E}">
        <p14:creationId xmlns:p14="http://schemas.microsoft.com/office/powerpoint/2010/main" val="140586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07408" y="2441121"/>
            <a:ext cx="9308193" cy="4068843"/>
          </a:xfrm>
        </p:spPr>
        <p:txBody>
          <a:bodyPr>
            <a:normAutofit/>
          </a:bodyPr>
          <a:lstStyle/>
          <a:p>
            <a:pPr algn="l"/>
            <a:br>
              <a:rPr lang="fr-FR" sz="1400"/>
            </a:br>
            <a:r>
              <a:rPr lang="fr-FR" sz="1400"/>
              <a:t> </a:t>
            </a:r>
            <a:br>
              <a:rPr lang="fr-FR" sz="1800"/>
            </a:br>
            <a:br>
              <a:rPr lang="fr-FR" sz="1800"/>
            </a:br>
            <a:br>
              <a:rPr lang="fr-FR" sz="1800"/>
            </a:br>
            <a:br>
              <a:rPr lang="fr-FR" sz="1800"/>
            </a:br>
            <a:br>
              <a:rPr lang="fr-FR" sz="2000"/>
            </a:br>
            <a:br>
              <a:rPr lang="fr-FR" sz="2000"/>
            </a:br>
            <a:br>
              <a:rPr lang="fr-FR" sz="2000"/>
            </a:br>
            <a:endParaRPr lang="fr-FR" sz="2000"/>
          </a:p>
        </p:txBody>
      </p:sp>
      <p:sp>
        <p:nvSpPr>
          <p:cNvPr id="3" name="ZoneTexte 2">
            <a:extLst>
              <a:ext uri="{FF2B5EF4-FFF2-40B4-BE49-F238E27FC236}">
                <a16:creationId xmlns:a16="http://schemas.microsoft.com/office/drawing/2014/main" id="{3D62FB04-F769-166C-08DF-698267FE09A3}"/>
              </a:ext>
            </a:extLst>
          </p:cNvPr>
          <p:cNvSpPr txBox="1"/>
          <p:nvPr/>
        </p:nvSpPr>
        <p:spPr>
          <a:xfrm>
            <a:off x="1370693" y="608309"/>
            <a:ext cx="9440034" cy="461665"/>
          </a:xfrm>
          <a:prstGeom prst="rect">
            <a:avLst/>
          </a:prstGeom>
          <a:noFill/>
        </p:spPr>
        <p:txBody>
          <a:bodyPr wrap="square" rtlCol="0">
            <a:spAutoFit/>
          </a:bodyPr>
          <a:lstStyle/>
          <a:p>
            <a:pPr algn="ctr"/>
            <a:r>
              <a:rPr lang="fr-FR" sz="2400">
                <a:solidFill>
                  <a:schemeClr val="bg1"/>
                </a:solidFill>
              </a:rPr>
              <a:t>Privilege escalation, steal SYSTEM token example</a:t>
            </a:r>
          </a:p>
        </p:txBody>
      </p:sp>
      <p:pic>
        <p:nvPicPr>
          <p:cNvPr id="5" name="Image 4">
            <a:extLst>
              <a:ext uri="{FF2B5EF4-FFF2-40B4-BE49-F238E27FC236}">
                <a16:creationId xmlns:a16="http://schemas.microsoft.com/office/drawing/2014/main" id="{F5CFA5F2-F380-7072-A812-F6BC6AC697E5}"/>
              </a:ext>
            </a:extLst>
          </p:cNvPr>
          <p:cNvPicPr>
            <a:picLocks noChangeAspect="1"/>
          </p:cNvPicPr>
          <p:nvPr/>
        </p:nvPicPr>
        <p:blipFill>
          <a:blip r:embed="rId2"/>
          <a:stretch>
            <a:fillRect/>
          </a:stretch>
        </p:blipFill>
        <p:spPr>
          <a:xfrm>
            <a:off x="1917073" y="1269096"/>
            <a:ext cx="8347274" cy="5240868"/>
          </a:xfrm>
          <a:prstGeom prst="rect">
            <a:avLst/>
          </a:prstGeom>
        </p:spPr>
      </p:pic>
    </p:spTree>
    <p:extLst>
      <p:ext uri="{BB962C8B-B14F-4D97-AF65-F5344CB8AC3E}">
        <p14:creationId xmlns:p14="http://schemas.microsoft.com/office/powerpoint/2010/main" val="380509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1216479"/>
            <a:ext cx="9440034" cy="5067913"/>
          </a:xfrm>
        </p:spPr>
        <p:txBody>
          <a:bodyPr>
            <a:normAutofit fontScale="90000"/>
          </a:bodyPr>
          <a:lstStyle/>
          <a:p>
            <a:pPr algn="l"/>
            <a:br>
              <a:rPr lang="fr-FR" sz="1400">
                <a:solidFill>
                  <a:schemeClr val="bg1"/>
                </a:solidFill>
              </a:rPr>
            </a:br>
            <a:br>
              <a:rPr lang="en-US" sz="1600">
                <a:solidFill>
                  <a:schemeClr val="bg1"/>
                </a:solidFill>
              </a:rPr>
            </a:br>
            <a:br>
              <a:rPr lang="en-US" sz="1800">
                <a:solidFill>
                  <a:schemeClr val="bg1"/>
                </a:solidFill>
              </a:rPr>
            </a:br>
            <a:r>
              <a:rPr lang="fr-FR" sz="1800">
                <a:solidFill>
                  <a:schemeClr val="bg1"/>
                </a:solidFill>
              </a:rPr>
              <a:t>ASLR : </a:t>
            </a:r>
            <a:r>
              <a:rPr lang="en-US" sz="1800">
                <a:solidFill>
                  <a:schemeClr val="bg1"/>
                </a:solidFill>
              </a:rPr>
              <a:t>Address Space Layout Randomization  : it’s a technique aimed at preventing an attacker who previously knows that a program function is vulnerable and can be exploited, to get access to it by preventing him from knowing the memory address where that function is allocated within the running process. </a:t>
            </a:r>
            <a:br>
              <a:rPr lang="en-US" sz="1800">
                <a:solidFill>
                  <a:schemeClr val="bg1"/>
                </a:solidFill>
              </a:rPr>
            </a:br>
            <a:br>
              <a:rPr lang="en-US" sz="1800">
                <a:solidFill>
                  <a:schemeClr val="bg1"/>
                </a:solidFill>
              </a:rPr>
            </a:br>
            <a:r>
              <a:rPr lang="en-US" sz="1800">
                <a:solidFill>
                  <a:schemeClr val="bg1"/>
                </a:solidFill>
              </a:rPr>
              <a:t>This is possible because ASLR basically consists of randomly distributing the fundamental parts of a process (executable base, stack pointers, libraries, etc.) into the memory address space that has been assigned to it by the operating system.</a:t>
            </a:r>
            <a:br>
              <a:rPr lang="fr-FR" sz="1800">
                <a:solidFill>
                  <a:schemeClr val="bg1"/>
                </a:solidFill>
              </a:rPr>
            </a:br>
            <a:br>
              <a:rPr lang="fr-FR" sz="1800">
                <a:solidFill>
                  <a:schemeClr val="bg1"/>
                </a:solidFill>
              </a:rPr>
            </a:br>
            <a:r>
              <a:rPr lang="fr-FR" sz="1800">
                <a:solidFill>
                  <a:schemeClr val="bg1"/>
                </a:solidFill>
              </a:rPr>
              <a:t>ASRL is a software-based solution and</a:t>
            </a:r>
            <a:r>
              <a:rPr lang="en-US" sz="1800">
                <a:solidFill>
                  <a:schemeClr val="bg1"/>
                </a:solidFill>
              </a:rPr>
              <a:t> an option at compilation time for applications. </a:t>
            </a:r>
            <a:br>
              <a:rPr lang="en-US" sz="1800">
                <a:solidFill>
                  <a:schemeClr val="bg1"/>
                </a:solidFill>
              </a:rPr>
            </a:br>
            <a:br>
              <a:rPr lang="en-US" sz="1800">
                <a:solidFill>
                  <a:schemeClr val="bg1"/>
                </a:solidFill>
              </a:rPr>
            </a:br>
            <a:r>
              <a:rPr lang="en-US" sz="1800">
                <a:solidFill>
                  <a:schemeClr val="bg1"/>
                </a:solidFill>
              </a:rPr>
              <a:t>Windows randomizes libraries usually only once – at system boot time – in order to reduce the performance cost of the ASLR exploit mitigation. </a:t>
            </a:r>
            <a:br>
              <a:rPr lang="en-US" sz="1800">
                <a:solidFill>
                  <a:schemeClr val="bg1"/>
                </a:solidFill>
              </a:rPr>
            </a:br>
            <a:br>
              <a:rPr lang="en-US" sz="1800">
                <a:solidFill>
                  <a:schemeClr val="bg1"/>
                </a:solidFill>
              </a:rPr>
            </a:br>
            <a:r>
              <a:rPr lang="en-US" sz="1800">
                <a:solidFill>
                  <a:schemeClr val="bg1"/>
                </a:solidFill>
              </a:rPr>
              <a:t>Only a system reboot will guarantee new base addresses.</a:t>
            </a:r>
            <a:br>
              <a:rPr lang="fr-FR" sz="1800">
                <a:solidFill>
                  <a:schemeClr val="bg1"/>
                </a:solidFill>
              </a:rPr>
            </a:br>
            <a:br>
              <a:rPr lang="fr-FR" sz="1800">
                <a:solidFill>
                  <a:schemeClr val="bg1"/>
                </a:solidFill>
              </a:rPr>
            </a:br>
            <a:br>
              <a:rPr lang="fr-FR" sz="1800">
                <a:solidFill>
                  <a:schemeClr val="bg1"/>
                </a:solidFill>
              </a:rPr>
            </a:br>
            <a:r>
              <a:rPr lang="fr-FR" sz="1800">
                <a:solidFill>
                  <a:schemeClr val="bg1"/>
                </a:solidFill>
              </a:rPr>
              <a:t>KASLR : </a:t>
            </a:r>
            <a:r>
              <a:rPr lang="en-US" sz="1800">
                <a:solidFill>
                  <a:schemeClr val="bg1"/>
                </a:solidFill>
              </a:rPr>
              <a:t>only randomizes the kernels base address once at boot time</a:t>
            </a:r>
            <a:br>
              <a:rPr lang="fr-FR" sz="1800">
                <a:solidFill>
                  <a:schemeClr val="bg1"/>
                </a:solidFill>
              </a:rPr>
            </a:br>
            <a:br>
              <a:rPr lang="fr-FR" sz="1800">
                <a:solidFill>
                  <a:schemeClr val="bg1"/>
                </a:solidFill>
              </a:rPr>
            </a:br>
            <a:br>
              <a:rPr lang="fr-FR" sz="1800">
                <a:solidFill>
                  <a:schemeClr val="bg1"/>
                </a:solidFill>
              </a:rPr>
            </a:br>
            <a:r>
              <a:rPr lang="fr-FR" sz="1800">
                <a:solidFill>
                  <a:schemeClr val="bg1"/>
                </a:solidFill>
              </a:rPr>
              <a:t>KASLR is enabled by default (</a:t>
            </a:r>
            <a:r>
              <a:rPr lang="en-US" sz="1800">
                <a:solidFill>
                  <a:schemeClr val="bg1"/>
                </a:solidFill>
              </a:rPr>
              <a:t>first introduced with Vista and improved over time)</a:t>
            </a:r>
            <a:br>
              <a:rPr lang="fr-FR" sz="1800">
                <a:solidFill>
                  <a:schemeClr val="bg1"/>
                </a:solidFill>
              </a:rPr>
            </a:br>
            <a:endParaRPr lang="fr-FR" sz="1800">
              <a:solidFill>
                <a:schemeClr val="bg1"/>
              </a:solidFill>
            </a:endParaRPr>
          </a:p>
        </p:txBody>
      </p:sp>
      <p:sp>
        <p:nvSpPr>
          <p:cNvPr id="3" name="ZoneTexte 2">
            <a:extLst>
              <a:ext uri="{FF2B5EF4-FFF2-40B4-BE49-F238E27FC236}">
                <a16:creationId xmlns:a16="http://schemas.microsoft.com/office/drawing/2014/main" id="{F49D5925-75A9-7F5A-19F4-CE3900923464}"/>
              </a:ext>
            </a:extLst>
          </p:cNvPr>
          <p:cNvSpPr txBox="1"/>
          <p:nvPr/>
        </p:nvSpPr>
        <p:spPr>
          <a:xfrm>
            <a:off x="1174750" y="465240"/>
            <a:ext cx="9440034" cy="461665"/>
          </a:xfrm>
          <a:prstGeom prst="rect">
            <a:avLst/>
          </a:prstGeom>
          <a:noFill/>
        </p:spPr>
        <p:txBody>
          <a:bodyPr wrap="square" rtlCol="0">
            <a:spAutoFit/>
          </a:bodyPr>
          <a:lstStyle/>
          <a:p>
            <a:pPr algn="ctr"/>
            <a:r>
              <a:rPr lang="fr-FR" sz="2400">
                <a:solidFill>
                  <a:schemeClr val="bg1"/>
                </a:solidFill>
              </a:rPr>
              <a:t>ASLR, KASLR</a:t>
            </a:r>
          </a:p>
        </p:txBody>
      </p:sp>
    </p:spTree>
    <p:extLst>
      <p:ext uri="{BB962C8B-B14F-4D97-AF65-F5344CB8AC3E}">
        <p14:creationId xmlns:p14="http://schemas.microsoft.com/office/powerpoint/2010/main" val="423282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2016578"/>
            <a:ext cx="9440034" cy="4145349"/>
          </a:xfrm>
        </p:spPr>
        <p:txBody>
          <a:bodyPr>
            <a:normAutofit fontScale="90000"/>
          </a:bodyPr>
          <a:lstStyle/>
          <a:p>
            <a:pPr algn="l"/>
            <a:br>
              <a:rPr lang="fr-FR" sz="1800">
                <a:solidFill>
                  <a:schemeClr val="bg1"/>
                </a:solidFill>
              </a:rPr>
            </a:br>
            <a:r>
              <a:rPr lang="fr-FR" sz="1800">
                <a:solidFill>
                  <a:schemeClr val="bg1"/>
                </a:solidFill>
                <a:hlinkClick r:id="rId2">
                  <a:extLst>
                    <a:ext uri="{A12FA001-AC4F-418D-AE19-62706E023703}">
                      <ahyp:hlinkClr xmlns:ahyp="http://schemas.microsoft.com/office/drawing/2018/hyperlinkcolor" val="tx"/>
                    </a:ext>
                  </a:extLst>
                </a:hlinkClick>
              </a:rPr>
              <a:t>https://learn.microsoft.com/en-us/windows/win32/secbp/control-flow-guard</a:t>
            </a:r>
            <a:br>
              <a:rPr lang="fr-FR" sz="1800">
                <a:solidFill>
                  <a:schemeClr val="bg1"/>
                </a:solidFill>
              </a:rPr>
            </a:br>
            <a:br>
              <a:rPr lang="fr-FR" sz="1800">
                <a:solidFill>
                  <a:schemeClr val="bg1"/>
                </a:solidFill>
              </a:rPr>
            </a:br>
            <a:br>
              <a:rPr lang="fr-FR" sz="1800">
                <a:solidFill>
                  <a:schemeClr val="bg1"/>
                </a:solidFill>
              </a:rPr>
            </a:br>
            <a:r>
              <a:rPr lang="en-US" sz="1800">
                <a:solidFill>
                  <a:schemeClr val="bg1"/>
                </a:solidFill>
              </a:rPr>
              <a:t>Control Flow Guard (CFG) is a highly-optimized platform security feature that was created to combat memory corruption vulnerabilities. </a:t>
            </a:r>
            <a:br>
              <a:rPr lang="en-US" sz="1800">
                <a:solidFill>
                  <a:schemeClr val="bg1"/>
                </a:solidFill>
              </a:rPr>
            </a:br>
            <a:br>
              <a:rPr lang="en-US" sz="1800">
                <a:solidFill>
                  <a:schemeClr val="bg1"/>
                </a:solidFill>
              </a:rPr>
            </a:br>
            <a:r>
              <a:rPr lang="en-US" sz="1800">
                <a:solidFill>
                  <a:schemeClr val="bg1"/>
                </a:solidFill>
              </a:rPr>
              <a:t>By placing tight restrictions on where an application can execute code from, it makes it much harder for exploits to execute arbitrary code through vulnerabilities such as buffer overflows. </a:t>
            </a:r>
            <a:br>
              <a:rPr lang="en-US" sz="1800">
                <a:solidFill>
                  <a:schemeClr val="bg1"/>
                </a:solidFill>
              </a:rPr>
            </a:br>
            <a:br>
              <a:rPr lang="en-US" sz="1800">
                <a:solidFill>
                  <a:schemeClr val="bg1"/>
                </a:solidFill>
              </a:rPr>
            </a:br>
            <a:r>
              <a:rPr lang="en-US" sz="1800">
                <a:solidFill>
                  <a:schemeClr val="bg1"/>
                </a:solidFill>
              </a:rPr>
              <a:t>CFG is a software-based solution and an option at compilation time for applications.</a:t>
            </a:r>
            <a:br>
              <a:rPr lang="en-US" sz="1800">
                <a:solidFill>
                  <a:schemeClr val="bg1"/>
                </a:solidFill>
              </a:rPr>
            </a:br>
            <a:br>
              <a:rPr lang="en-US" sz="1800">
                <a:solidFill>
                  <a:schemeClr val="bg1"/>
                </a:solidFill>
              </a:rPr>
            </a:br>
            <a:r>
              <a:rPr lang="en-US" sz="1800">
                <a:solidFill>
                  <a:schemeClr val="bg1"/>
                </a:solidFill>
              </a:rPr>
              <a:t>CFG extends previous exploit mitigation technologies such as /GS (Buffer Security Check), Data Execution Prevention (DEP), and Address Space Layout Randomization (ASLR).</a:t>
            </a:r>
            <a:br>
              <a:rPr lang="en-US" sz="1800">
                <a:solidFill>
                  <a:schemeClr val="bg1"/>
                </a:solidFill>
              </a:rPr>
            </a:br>
            <a:br>
              <a:rPr lang="en-US" sz="1800">
                <a:solidFill>
                  <a:schemeClr val="bg1"/>
                </a:solidFill>
              </a:rPr>
            </a:br>
            <a:br>
              <a:rPr lang="en-US" sz="1800">
                <a:solidFill>
                  <a:schemeClr val="bg1"/>
                </a:solidFill>
              </a:rPr>
            </a:br>
            <a:r>
              <a:rPr lang="en-US" sz="1800">
                <a:solidFill>
                  <a:schemeClr val="bg1"/>
                </a:solidFill>
              </a:rPr>
              <a:t>KCFG is enabled by default (first introduced with Windows 8 and improved over time)</a:t>
            </a:r>
            <a:br>
              <a:rPr lang="fr-FR" sz="1800">
                <a:solidFill>
                  <a:schemeClr val="bg1"/>
                </a:solidFill>
              </a:rPr>
            </a:br>
            <a:br>
              <a:rPr lang="fr-FR" sz="2000">
                <a:solidFill>
                  <a:schemeClr val="bg1"/>
                </a:solidFill>
              </a:rPr>
            </a:br>
            <a:endParaRPr lang="fr-FR" sz="2000">
              <a:solidFill>
                <a:schemeClr val="bg1"/>
              </a:solidFill>
            </a:endParaRPr>
          </a:p>
        </p:txBody>
      </p:sp>
      <p:sp>
        <p:nvSpPr>
          <p:cNvPr id="3" name="ZoneTexte 2">
            <a:extLst>
              <a:ext uri="{FF2B5EF4-FFF2-40B4-BE49-F238E27FC236}">
                <a16:creationId xmlns:a16="http://schemas.microsoft.com/office/drawing/2014/main" id="{F49D5925-75A9-7F5A-19F4-CE3900923464}"/>
              </a:ext>
            </a:extLst>
          </p:cNvPr>
          <p:cNvSpPr txBox="1"/>
          <p:nvPr/>
        </p:nvSpPr>
        <p:spPr>
          <a:xfrm>
            <a:off x="1256393" y="696073"/>
            <a:ext cx="9440034" cy="461665"/>
          </a:xfrm>
          <a:prstGeom prst="rect">
            <a:avLst/>
          </a:prstGeom>
          <a:noFill/>
        </p:spPr>
        <p:txBody>
          <a:bodyPr wrap="square" rtlCol="0">
            <a:spAutoFit/>
          </a:bodyPr>
          <a:lstStyle/>
          <a:p>
            <a:pPr algn="ctr"/>
            <a:r>
              <a:rPr lang="fr-FR" sz="2400">
                <a:solidFill>
                  <a:schemeClr val="bg1"/>
                </a:solidFill>
              </a:rPr>
              <a:t>CFG, KCFG</a:t>
            </a:r>
          </a:p>
        </p:txBody>
      </p:sp>
    </p:spTree>
    <p:extLst>
      <p:ext uri="{BB962C8B-B14F-4D97-AF65-F5344CB8AC3E}">
        <p14:creationId xmlns:p14="http://schemas.microsoft.com/office/powerpoint/2010/main" val="2276847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2016578"/>
            <a:ext cx="9440034" cy="4145349"/>
          </a:xfrm>
        </p:spPr>
        <p:txBody>
          <a:bodyPr>
            <a:normAutofit/>
          </a:bodyPr>
          <a:lstStyle/>
          <a:p>
            <a:pPr algn="l"/>
            <a:br>
              <a:rPr lang="fr-FR" sz="2000"/>
            </a:br>
            <a:br>
              <a:rPr lang="fr-FR" sz="2000"/>
            </a:br>
            <a:endParaRPr lang="fr-FR" sz="2000"/>
          </a:p>
        </p:txBody>
      </p:sp>
      <p:sp>
        <p:nvSpPr>
          <p:cNvPr id="3" name="ZoneTexte 2">
            <a:extLst>
              <a:ext uri="{FF2B5EF4-FFF2-40B4-BE49-F238E27FC236}">
                <a16:creationId xmlns:a16="http://schemas.microsoft.com/office/drawing/2014/main" id="{F49D5925-75A9-7F5A-19F4-CE3900923464}"/>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CFG</a:t>
            </a:r>
          </a:p>
        </p:txBody>
      </p:sp>
      <p:pic>
        <p:nvPicPr>
          <p:cNvPr id="5" name="Image 4">
            <a:extLst>
              <a:ext uri="{FF2B5EF4-FFF2-40B4-BE49-F238E27FC236}">
                <a16:creationId xmlns:a16="http://schemas.microsoft.com/office/drawing/2014/main" id="{5FEC9690-3AC6-5783-5940-FA07FDF9F8BE}"/>
              </a:ext>
            </a:extLst>
          </p:cNvPr>
          <p:cNvPicPr>
            <a:picLocks noChangeAspect="1"/>
          </p:cNvPicPr>
          <p:nvPr/>
        </p:nvPicPr>
        <p:blipFill>
          <a:blip r:embed="rId2"/>
          <a:stretch>
            <a:fillRect/>
          </a:stretch>
        </p:blipFill>
        <p:spPr>
          <a:xfrm>
            <a:off x="3875252" y="1942962"/>
            <a:ext cx="4430916" cy="4049762"/>
          </a:xfrm>
          <a:prstGeom prst="rect">
            <a:avLst/>
          </a:prstGeom>
        </p:spPr>
      </p:pic>
    </p:spTree>
    <p:extLst>
      <p:ext uri="{BB962C8B-B14F-4D97-AF65-F5344CB8AC3E}">
        <p14:creationId xmlns:p14="http://schemas.microsoft.com/office/powerpoint/2010/main" val="95999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1326DE-E9FF-0E3F-8388-8C21F0343319}"/>
              </a:ext>
            </a:extLst>
          </p:cNvPr>
          <p:cNvSpPr>
            <a:spLocks noGrp="1"/>
          </p:cNvSpPr>
          <p:nvPr>
            <p:ph type="ctrTitle"/>
          </p:nvPr>
        </p:nvSpPr>
        <p:spPr>
          <a:xfrm>
            <a:off x="1256393" y="2016579"/>
            <a:ext cx="5879193" cy="4408714"/>
          </a:xfrm>
        </p:spPr>
        <p:txBody>
          <a:bodyPr>
            <a:normAutofit/>
          </a:bodyPr>
          <a:lstStyle/>
          <a:p>
            <a:pPr algn="l"/>
            <a:r>
              <a:rPr lang="fr-FR" sz="1600">
                <a:solidFill>
                  <a:schemeClr val="bg1"/>
                </a:solidFill>
                <a:hlinkClick r:id="rId2">
                  <a:extLst>
                    <a:ext uri="{A12FA001-AC4F-418D-AE19-62706E023703}">
                      <ahyp:hlinkClr xmlns:ahyp="http://schemas.microsoft.com/office/drawing/2018/hyperlinkcolor" val="tx"/>
                    </a:ext>
                  </a:extLst>
                </a:hlinkClick>
              </a:rPr>
              <a:t>https://connormcgarr.github.io/x64-Kernel-Shellcode-Revisited-and-SMEP-Bypass</a:t>
            </a:r>
            <a:br>
              <a:rPr lang="fr-FR" sz="1600">
                <a:solidFill>
                  <a:schemeClr val="bg1"/>
                </a:solidFill>
              </a:rPr>
            </a:br>
            <a:br>
              <a:rPr lang="fr-FR" sz="1600">
                <a:solidFill>
                  <a:schemeClr val="bg1"/>
                </a:solidFill>
              </a:rPr>
            </a:br>
            <a:br>
              <a:rPr lang="fr-FR" sz="1600">
                <a:solidFill>
                  <a:schemeClr val="bg1"/>
                </a:solidFill>
              </a:rPr>
            </a:br>
            <a:r>
              <a:rPr lang="fr-FR" sz="1600">
                <a:solidFill>
                  <a:schemeClr val="bg1"/>
                </a:solidFill>
              </a:rPr>
              <a:t>First implementation in Windows 8</a:t>
            </a:r>
            <a:br>
              <a:rPr lang="fr-FR" sz="1600">
                <a:solidFill>
                  <a:schemeClr val="bg1"/>
                </a:solidFill>
              </a:rPr>
            </a:br>
            <a:br>
              <a:rPr lang="fr-FR" sz="1600">
                <a:solidFill>
                  <a:schemeClr val="bg1"/>
                </a:solidFill>
              </a:rPr>
            </a:br>
            <a:r>
              <a:rPr lang="en-US" sz="1600">
                <a:solidFill>
                  <a:schemeClr val="bg1"/>
                </a:solidFill>
              </a:rPr>
              <a:t>SMEP is a prevention that does not allow execute user mode code (ring 3) from kernel mode (ring 0)</a:t>
            </a:r>
            <a:br>
              <a:rPr lang="en-US" sz="1600">
                <a:solidFill>
                  <a:schemeClr val="bg1"/>
                </a:solidFill>
              </a:rPr>
            </a:br>
            <a:br>
              <a:rPr lang="fr-FR" sz="1600">
                <a:solidFill>
                  <a:schemeClr val="bg1"/>
                </a:solidFill>
              </a:rPr>
            </a:br>
            <a:r>
              <a:rPr lang="en-US" sz="1600">
                <a:solidFill>
                  <a:schemeClr val="bg1"/>
                </a:solidFill>
              </a:rPr>
              <a:t>SMEP is a hardware-based solution enabled via the CR4 CPU register (20</a:t>
            </a:r>
            <a:r>
              <a:rPr lang="en-US" sz="1600" baseline="30000">
                <a:solidFill>
                  <a:schemeClr val="bg1"/>
                </a:solidFill>
              </a:rPr>
              <a:t>th</a:t>
            </a:r>
            <a:r>
              <a:rPr lang="en-US" sz="1600">
                <a:solidFill>
                  <a:schemeClr val="bg1"/>
                </a:solidFill>
              </a:rPr>
              <a:t> bit)</a:t>
            </a:r>
            <a:br>
              <a:rPr lang="en-US" sz="1600">
                <a:solidFill>
                  <a:schemeClr val="bg1"/>
                </a:solidFill>
              </a:rPr>
            </a:br>
            <a:br>
              <a:rPr lang="en-US" sz="1600">
                <a:solidFill>
                  <a:schemeClr val="bg1"/>
                </a:solidFill>
              </a:rPr>
            </a:br>
            <a:r>
              <a:rPr lang="en-US" sz="1600">
                <a:solidFill>
                  <a:schemeClr val="bg1"/>
                </a:solidFill>
              </a:rPr>
              <a:t>Check SMEP support with coreinfo tool.</a:t>
            </a:r>
            <a:br>
              <a:rPr lang="fr-FR" sz="1600">
                <a:solidFill>
                  <a:schemeClr val="bg1"/>
                </a:solidFill>
              </a:rPr>
            </a:br>
            <a:br>
              <a:rPr lang="fr-FR" sz="1600">
                <a:solidFill>
                  <a:schemeClr val="bg1"/>
                </a:solidFill>
              </a:rPr>
            </a:br>
            <a:br>
              <a:rPr lang="fr-FR" sz="1600">
                <a:solidFill>
                  <a:schemeClr val="bg1"/>
                </a:solidFill>
              </a:rPr>
            </a:br>
            <a:endParaRPr lang="fr-FR" sz="1600">
              <a:solidFill>
                <a:schemeClr val="bg1"/>
              </a:solidFill>
            </a:endParaRPr>
          </a:p>
        </p:txBody>
      </p:sp>
      <p:sp>
        <p:nvSpPr>
          <p:cNvPr id="3" name="ZoneTexte 2">
            <a:extLst>
              <a:ext uri="{FF2B5EF4-FFF2-40B4-BE49-F238E27FC236}">
                <a16:creationId xmlns:a16="http://schemas.microsoft.com/office/drawing/2014/main" id="{F49D5925-75A9-7F5A-19F4-CE3900923464}"/>
              </a:ext>
            </a:extLst>
          </p:cNvPr>
          <p:cNvSpPr txBox="1"/>
          <p:nvPr/>
        </p:nvSpPr>
        <p:spPr>
          <a:xfrm>
            <a:off x="1370693" y="1175657"/>
            <a:ext cx="9440034" cy="461665"/>
          </a:xfrm>
          <a:prstGeom prst="rect">
            <a:avLst/>
          </a:prstGeom>
          <a:noFill/>
        </p:spPr>
        <p:txBody>
          <a:bodyPr wrap="square" rtlCol="0">
            <a:spAutoFit/>
          </a:bodyPr>
          <a:lstStyle/>
          <a:p>
            <a:pPr algn="ctr"/>
            <a:r>
              <a:rPr lang="fr-FR" sz="2400">
                <a:solidFill>
                  <a:schemeClr val="bg1"/>
                </a:solidFill>
              </a:rPr>
              <a:t>SMEP (Supervision Mode Execution Prevention)</a:t>
            </a:r>
          </a:p>
        </p:txBody>
      </p:sp>
      <p:pic>
        <p:nvPicPr>
          <p:cNvPr id="7" name="Image 6">
            <a:extLst>
              <a:ext uri="{FF2B5EF4-FFF2-40B4-BE49-F238E27FC236}">
                <a16:creationId xmlns:a16="http://schemas.microsoft.com/office/drawing/2014/main" id="{ECCF8B99-EB38-E20F-C7F0-704BEAED2EF7}"/>
              </a:ext>
            </a:extLst>
          </p:cNvPr>
          <p:cNvPicPr>
            <a:picLocks noChangeAspect="1"/>
          </p:cNvPicPr>
          <p:nvPr/>
        </p:nvPicPr>
        <p:blipFill>
          <a:blip r:embed="rId3"/>
          <a:stretch>
            <a:fillRect/>
          </a:stretch>
        </p:blipFill>
        <p:spPr>
          <a:xfrm>
            <a:off x="7247750" y="2016578"/>
            <a:ext cx="4373429" cy="4524759"/>
          </a:xfrm>
          <a:prstGeom prst="rect">
            <a:avLst/>
          </a:prstGeom>
        </p:spPr>
      </p:pic>
    </p:spTree>
    <p:extLst>
      <p:ext uri="{BB962C8B-B14F-4D97-AF65-F5344CB8AC3E}">
        <p14:creationId xmlns:p14="http://schemas.microsoft.com/office/powerpoint/2010/main" val="153171907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2611</Words>
  <Application>Microsoft Office PowerPoint</Application>
  <PresentationFormat>Grand écran</PresentationFormat>
  <Paragraphs>52</Paragraphs>
  <Slides>26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vt:lpstr>
      <vt:lpstr>Calibri</vt:lpstr>
      <vt:lpstr>Calibri Light</vt:lpstr>
      <vt:lpstr>Consolas</vt:lpstr>
      <vt:lpstr>Segoe UI</vt:lpstr>
      <vt:lpstr>Thème Office</vt:lpstr>
      <vt:lpstr>Windows kernel attacks, protections and bypass   Patrice Siracusa – 2025</vt:lpstr>
      <vt:lpstr>Ransomware attacks must disable security tools like antivirus &amp; EDR and the only way is to execute malicious code inside Windows kernel through the use of drivers (BYOVD, Bring Your Own Vulnerable Driver).  Microsoft has deployed over time a considerable arsenal in order to put an end to this type of attack, we will see a brief overview of all the following technologies and acronyms :  Vulnerable Driver Blocklist, SMEP, HVCI (VBS), PTE/EPTE, MBEC/RUM, KASRL, KCFG, KCET, PatchGuard (KPP)</vt:lpstr>
      <vt:lpstr>A first solution is to blacklist well known drivers used for ransomware attacks :   https://learn.microsoft.com/en-us/windows/security/application-security/application-control/app-control-for-business/design/microsoft-recommended-driver-block-rules  - Available though Windows Security GUI  - First introduction in an optional feature Windows 10 1809 - Enabled by default starting Windows 11 22H2   - Automaticaly set if HCVI is actived   The blocklist is updated with each new major release of Windows, typically 1-2 times per year. The most current blocklist is now also available as an optional update from Windows Update.  https://aka.ms/VulnerableDriverBlockList   </vt:lpstr>
      <vt:lpstr>  Execute malicious code inside Windows kernel but to do what ?  1) Privilege escalation, steal SYSTEM token  - The exploit (which usually is a medium-integrity process if executed locally) uses a kernel vulnerability to read and write kernel memory. - The exploit uses the ability to read/write to overwrite a function pointer in kernel-mode (or finds some other way) to force the kernel to redirect execution into attacker-controlled memory. - The attacker-controlled memory contains shellcode. - The attacker-supplied shellcode and perform token stealing in order to escalate to NT AUTHORITY\SYSTEM  2) Call kernel-mode API -&gt; usually harder but more powerful, not limited to token stealing  - Unload or kill any security driver AV, EDR - Disable kernel hooks and monitoring </vt:lpstr>
      <vt:lpstr>         </vt:lpstr>
      <vt:lpstr>   ASLR : Address Space Layout Randomization  : it’s a technique aimed at preventing an attacker who previously knows that a program function is vulnerable and can be exploited, to get access to it by preventing him from knowing the memory address where that function is allocated within the running process.   This is possible because ASLR basically consists of randomly distributing the fundamental parts of a process (executable base, stack pointers, libraries, etc.) into the memory address space that has been assigned to it by the operating system.  ASRL is a software-based solution and an option at compilation time for applications.   Windows randomizes libraries usually only once – at system boot time – in order to reduce the performance cost of the ASLR exploit mitigation.   Only a system reboot will guarantee new base addresses.   KASLR : only randomizes the kernels base address once at boot time   KASLR is enabled by default (first introduced with Vista and improved over time) </vt:lpstr>
      <vt:lpstr> https://learn.microsoft.com/en-us/windows/win32/secbp/control-flow-guard   Control Flow Guard (CFG) is a highly-optimized platform security feature that was created to combat memory corruption vulnerabilities.   By placing tight restrictions on where an application can execute code from, it makes it much harder for exploits to execute arbitrary code through vulnerabilities such as buffer overflows.   CFG is a software-based solution and an option at compilation time for applications.  CFG extends previous exploit mitigation technologies such as /GS (Buffer Security Check), Data Execution Prevention (DEP), and Address Space Layout Randomization (ASLR).   KCFG is enabled by default (first introduced with Windows 8 and improved over time)  </vt:lpstr>
      <vt:lpstr>  </vt:lpstr>
      <vt:lpstr>https://connormcgarr.github.io/x64-Kernel-Shellcode-Revisited-and-SMEP-Bypass   First implementation in Windows 8  SMEP is a prevention that does not allow execute user mode code (ring 3) from kernel mode (ring 0)  SMEP is a hardware-based solution enabled via the CR4 CPU register (20th bit)  Check SMEP support with coreinfo tool.   </vt:lpstr>
      <vt:lpstr>   </vt:lpstr>
      <vt:lpstr>   2 well-known techniques :  - Disable SMEP using ROP  - Bypass SMEP via PTE (Page Table Entry) overwrite (set supervisor flag to shellcode page)   </vt:lpstr>
      <vt:lpstr>    ROP assumes we have control over the stack (as each ROP gadget returns back to the stack)  ROP gagdets will need to come from kernel mode pages.  ------------------- pop &lt;reg&gt; ; ret ------------------- VALUE_WANTED_IN_CR4 (0x506f8) - This can be our own user supplied value. ------------------- mov cr4, &lt;reg&gt; ; ret ------------------- SMEP is now disabled - User mode payload address     </vt:lpstr>
      <vt:lpstr> ROP requirements needs kernel base address (ROP gadgets are only offsets from base address).  Leak ntoskrnl.exe (kernel base) - which bypasses KASLR – using well known functions :    EnumDeviceDrivers  NtQuerySystemInformation   Windows 11 24H2, SeDebugPrivilege is now required to call these functions  Another technique to guess kernel base address (KASRL) is to use Time Caching (no need SeDebugPrivilege), but only work on real hardware :  https://r0keb.github.io/posts/Bypassing-kASLR-via-Cache-Timing     </vt:lpstr>
      <vt:lpstr>https://www.blackhat.com/docs/us-17/wednesday/us-17-Schenk-Taking-Windows-10-Kernel-Exploitation-To-The-Next-Level%E2%80%93Leveraging-Write-What-Where-Vulnerabilities-In-Creators-Update.pdf      - Obtain read/write primitive - Leak ntoskrnl.exe (kernel base) – bypass kASLR - Locate MiGetPteAddress() (can be done dynamically instead of static offsets) - Use PTE base to obtain PTE of any memory page - Change bit (flipping U/S bit of a user mode page)    </vt:lpstr>
      <vt:lpstr>       </vt:lpstr>
      <vt:lpstr>       </vt:lpstr>
      <vt:lpstr>       </vt:lpstr>
      <vt:lpstr>       </vt:lpstr>
      <vt:lpstr>     EPTEs still rely on the CPU to enforce security.   Anytime execution is in the kernel on Windows, all of the user-mode pages as non-executable.  It’s a hardware based solution, MBEC (Mode-Based Execution Control).  For CPUs that cannot support MBEC Microsoft has its own emulation of MBEC called Restricted User Mode, or RUM   Conclusion :  - PTE / EPTE manipulation to achieve unsigned-code execution is impossible. - ROP is still a viable solution to achieve kernel API exploit. - HVCI not activated by default.      </vt:lpstr>
      <vt:lpstr>      https://connormcgarr.github.io/hvci  How to call any kernel API without trigering HVCI (it’s not an HVCI bypass) ?  - Create a “dummy” thread in a suspended state via CreateThread.  - Assuming our exploit is running from a “normal” process (running in medium integrity), we can use NtQuerySystemInformation to leak the KTHREAD object associated with the suspended thread. From here we can leak KTHREAD.StackBase - which would give us the address of the kernel-mode stack in order to write to it (each thread has its own stack, and stack control is a must for a ROP chain)  - We can locate a return address on the stack and corrupt it with our first ROP gadget, using our kernel arbitrary write vulnerability (this gets around kCFG, or Control Flow Guard in the kernel, since kCFG doesn’t inspect backwards edge control-flow transfers like ret.   - We then can use our ROP chain in order to call an arbitrary kernel-mode API. After we have called our intended kernel mode API(s), we then end our ROP chain with a call to the kernel-mode function nt!ZwTerminateThread - which allows us to “gracefully” exit our “dummy” thread without needing to use ROP to restore the execution we hijacked.  - We then call ResumeThread on the suspended thread in order to kick off execution   </vt:lpstr>
      <vt:lpstr>  https://learn.microsoft.com/en-us/windows-server/security/kernel-mode-hardware-stack-protection https://windows-internals.com/cet-on-windows  Kernel-mode Hardware-enforced Stack Protection is off by default  Requirements : - Available in Windows 11 2022 update or newer - Hardware that supports Intel Control-flow Enforcement Technology (CET) or AMD Shadow Stacks - Virtualization-based security (VBS) and Hypervisor-enforced code integrity (HVCI) are enabled.  ROP technique is dead with CET and KCET activated !  How it works ?         </vt:lpstr>
      <vt:lpstr> https://www.youtube.com/watch?v=jJfbFj_-ses         </vt:lpstr>
      <vt:lpstr>https://r0keb.github.io/posts/PatchGuard-Internals   PatchGuard or KPP is a mitigation introduced in 2005 in the 64bit versions of Windows Vista and Server 2003.   Its main purpose is to inspect critical kernel structures and code to ensure they haven’t been tampered with.  If it detects any unwanted modification, it will trigger a BSOD with the error code CRITICAL_STRUCTURE_CORRUPTION   </vt:lpstr>
      <vt:lpstr>Kernel exploitation (and exploitation in general) on Windows is becoming harder with every new version.   Driver Signature Enforcement made it harder for an attacker to load unsigned drivers, and later HVCI made it entirely impossible – with the added difficulty of a driver block list, preventing attackers from loading signed vulnerable drivers.   SMEP and KCFG mitigate against code redirection through function pointer overwrites, and KCET makes ROP impossible as well.   And on top of those, there are Patch Guard and Secure Kernel Patch Guard which validate the integrity of the kernel and many of its components.  However don’t forget :   - Somes of these features are not enabled by default (HVCI) and hardware dependent (SMEP, HVCI, CET)  - At the time of writing there’s still one technique that requires only an arbitrary kernel write primitive  </vt:lpstr>
      <vt:lpstr>   https://windows-internals.com/one-i-o-ring-to-rule-them-all-a-full-read-write-exploit-primitive-on-windows-11   Data-based attacks are still a viable solution.  A known technique for a data-only attack is to create a fake kernel-mode structure in user mode, then tricking the kernel to use it through a write-what-where bug.  The kernel will treat this structure like valid kernel data, allowing the attacker to achieve privilege escalation by manipulating the data in the structure, thus manipulating kernel actions that are done based on that data  With a single arbitrary write and a fake buffer array we can get full control of the kernel address space through read and write operations. </vt:lpstr>
      <vt:lpstr>1. Create two named pipes with CreateNamedPipe: one will be used for input for arbitrary kernel writes and the other for output for arbitrary kernel reads. At least the pipe that’ll be used as input should be created with flag PIPE_ACCESS_DUPLEX to allow both reading and writing.   2. Open client handles for both pipes with CreateFile, both with read and write permissions.  3. Create an I/O ring: this can be done through CreateIoRing API.  4. Allocate a fake buffers array in the heap: Starting from the official 22H2 release, the registered buffers array is no longer a flat array, but an array of IOP_MC_BUFFER_ENTRY structures, so this gets slightly more tricky.  5. Find the address of the newly created I/O ring object: since I/O rings use a new object type, IORING_OBJECT, we can leak its address through a well-known KASLR bypass technique. NtQuerySystemInformation with SystemHandleInformation leaks the kernel addresses of objects, including our new I/O ring object. Fortunately, the internal structure of IORING_OBJECT is in the public symbols so there’s no need to reverse engineer the structure to find the offset of RegBuffers. We add the two together to get the target for our arbitrary write. Unfortunately, this API as well as many other KASLR bypasses can only be used by processes with Medium IL or higher  6. Use your preferred arbitrary write bug to overwrite IoRing-&gt;RegBuffers with the address of the fake user-mode array. Notice that if you haven’t previously registered a valid buffers array you’ll also have to overwrite IoRing-&gt;RegBuffersCount to have a non-zero value.  7. Populate the fake buffers array with kernel pointers to read or write to: to do this you might need other KASLR bypasses in order to find your target addresses. You could use NtQuerySystemInformation with SystemModuleInformation class to find the base addresses of kernel modules, use the same technique as earlier to find kernel addresses of objects, or use the pointers available inside the I/O ring itself, which point to data structures in the paged pool.  8. Queue read and write operations in the I/O ring through BuildIoRingReadFile and BuildIoRingWriteFile.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Windows offer against  kernel exploitation attacks ?   Patrice Siracusa – Summer 2025</dc:title>
  <dc:creator>Patrice SIRACUSA</dc:creator>
  <cp:lastModifiedBy>Patrice SIRACUSA</cp:lastModifiedBy>
  <cp:revision>59</cp:revision>
  <dcterms:created xsi:type="dcterms:W3CDTF">2025-08-22T13:28:10Z</dcterms:created>
  <dcterms:modified xsi:type="dcterms:W3CDTF">2025-08-25T12:05:19Z</dcterms:modified>
</cp:coreProperties>
</file>